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48" r:id="rId1"/>
  </p:sldMasterIdLst>
  <p:notesMasterIdLst>
    <p:notesMasterId r:id="rId29"/>
  </p:notesMasterIdLst>
  <p:handoutMasterIdLst>
    <p:handoutMasterId r:id="rId30"/>
  </p:handoutMasterIdLst>
  <p:sldIdLst>
    <p:sldId id="257" r:id="rId2"/>
    <p:sldId id="304" r:id="rId3"/>
    <p:sldId id="305" r:id="rId4"/>
    <p:sldId id="273" r:id="rId5"/>
    <p:sldId id="275" r:id="rId6"/>
    <p:sldId id="276" r:id="rId7"/>
    <p:sldId id="277" r:id="rId8"/>
    <p:sldId id="280" r:id="rId9"/>
    <p:sldId id="281" r:id="rId10"/>
    <p:sldId id="282" r:id="rId11"/>
    <p:sldId id="283" r:id="rId12"/>
    <p:sldId id="284" r:id="rId13"/>
    <p:sldId id="285" r:id="rId14"/>
    <p:sldId id="286" r:id="rId15"/>
    <p:sldId id="287" r:id="rId16"/>
    <p:sldId id="288" r:id="rId17"/>
    <p:sldId id="258" r:id="rId18"/>
    <p:sldId id="290" r:id="rId19"/>
    <p:sldId id="292" r:id="rId20"/>
    <p:sldId id="334" r:id="rId21"/>
    <p:sldId id="279" r:id="rId22"/>
    <p:sldId id="294" r:id="rId23"/>
    <p:sldId id="296" r:id="rId24"/>
    <p:sldId id="298" r:id="rId25"/>
    <p:sldId id="318" r:id="rId26"/>
    <p:sldId id="319" r:id="rId27"/>
    <p:sldId id="320" r:id="rId28"/>
  </p:sldIdLst>
  <p:sldSz cx="9144000" cy="6858000" type="screen4x3"/>
  <p:notesSz cx="6858000" cy="9144000"/>
  <p:defaultTextStyle>
    <a:lvl1pPr marL="0" algn="l" rtl="0" latinLnBrk="0">
      <a:defRPr lang="tr-TR" sz="1800" kern="1200">
        <a:solidFill>
          <a:schemeClr val="tx1"/>
        </a:solidFill>
        <a:latin typeface="+mn-lt"/>
        <a:ea typeface="+mn-ea"/>
        <a:cs typeface="+mn-cs"/>
      </a:defRPr>
    </a:lvl1pPr>
    <a:lvl2pPr marL="457200" algn="l" rtl="0" latinLnBrk="0">
      <a:defRPr lang="tr-TR" sz="1800" kern="1200">
        <a:solidFill>
          <a:schemeClr val="tx1"/>
        </a:solidFill>
        <a:latin typeface="+mn-lt"/>
        <a:ea typeface="+mn-ea"/>
        <a:cs typeface="+mn-cs"/>
      </a:defRPr>
    </a:lvl2pPr>
    <a:lvl3pPr marL="914400" algn="l" rtl="0" latinLnBrk="0">
      <a:defRPr lang="tr-TR" sz="1800" kern="1200">
        <a:solidFill>
          <a:schemeClr val="tx1"/>
        </a:solidFill>
        <a:latin typeface="+mn-lt"/>
        <a:ea typeface="+mn-ea"/>
        <a:cs typeface="+mn-cs"/>
      </a:defRPr>
    </a:lvl3pPr>
    <a:lvl4pPr marL="1371600" algn="l" rtl="0" latinLnBrk="0">
      <a:defRPr lang="tr-TR" sz="1800" kern="1200">
        <a:solidFill>
          <a:schemeClr val="tx1"/>
        </a:solidFill>
        <a:latin typeface="+mn-lt"/>
        <a:ea typeface="+mn-ea"/>
        <a:cs typeface="+mn-cs"/>
      </a:defRPr>
    </a:lvl4pPr>
    <a:lvl5pPr marL="1828800" algn="l" rtl="0" latinLnBrk="0">
      <a:defRPr lang="tr-TR" sz="1800" kern="1200">
        <a:solidFill>
          <a:schemeClr val="tx1"/>
        </a:solidFill>
        <a:latin typeface="+mn-lt"/>
        <a:ea typeface="+mn-ea"/>
        <a:cs typeface="+mn-cs"/>
      </a:defRPr>
    </a:lvl5pPr>
    <a:lvl6pPr marL="2286000" algn="l" rtl="0" latinLnBrk="0">
      <a:defRPr lang="tr-TR" sz="1800" kern="1200">
        <a:solidFill>
          <a:schemeClr val="tx1"/>
        </a:solidFill>
        <a:latin typeface="+mn-lt"/>
        <a:ea typeface="+mn-ea"/>
        <a:cs typeface="+mn-cs"/>
      </a:defRPr>
    </a:lvl6pPr>
    <a:lvl7pPr marL="2743200" algn="l" rtl="0" latinLnBrk="0">
      <a:defRPr lang="tr-TR" sz="1800" kern="1200">
        <a:solidFill>
          <a:schemeClr val="tx1"/>
        </a:solidFill>
        <a:latin typeface="+mn-lt"/>
        <a:ea typeface="+mn-ea"/>
        <a:cs typeface="+mn-cs"/>
      </a:defRPr>
    </a:lvl7pPr>
    <a:lvl8pPr marL="3200400" algn="l" rtl="0" latinLnBrk="0">
      <a:defRPr lang="tr-TR" sz="1800" kern="1200">
        <a:solidFill>
          <a:schemeClr val="tx1"/>
        </a:solidFill>
        <a:latin typeface="+mn-lt"/>
        <a:ea typeface="+mn-ea"/>
        <a:cs typeface="+mn-cs"/>
      </a:defRPr>
    </a:lvl8pPr>
    <a:lvl9pPr marL="3657600" algn="l" rtl="0" latinLnBrk="0">
      <a:defRPr lang="tr-T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344" autoAdjust="0"/>
    <p:restoredTop sz="93969" autoAdjust="0"/>
  </p:normalViewPr>
  <p:slideViewPr>
    <p:cSldViewPr>
      <p:cViewPr varScale="1">
        <p:scale>
          <a:sx n="108" d="100"/>
          <a:sy n="108" d="100"/>
        </p:scale>
        <p:origin x="132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tr-TR" sz="1200"/>
            </a:lvl1pPr>
            <a:extLst/>
          </a:lstStyle>
          <a:p>
            <a:fld id="{54D4857D-62A5-486B-9129-468003D7E020}" type="datetimeFigureOut">
              <a:rPr lang="tr-TR" smtClean="0"/>
              <a:pPr/>
              <a:t>11.09.2017</a:t>
            </a:fld>
            <a:endParaRPr lang="tr-TR"/>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tr-TR" sz="1200"/>
            </a:lvl1pPr>
            <a:extLst/>
          </a:lstStyle>
          <a:p>
            <a:fld id="{2EBE4566-6F3A-4CC1-BD6C-9C510D05F126}" type="slidenum">
              <a:rPr lang="tr-TR" smtClean="0"/>
              <a:pPr/>
              <a:t>‹#›</a:t>
            </a:fld>
            <a:endParaRPr lang="tr-TR"/>
          </a:p>
        </p:txBody>
      </p:sp>
    </p:spTree>
    <p:extLst>
      <p:ext uri="{BB962C8B-B14F-4D97-AF65-F5344CB8AC3E}">
        <p14:creationId xmlns:p14="http://schemas.microsoft.com/office/powerpoint/2010/main" val="1850976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tr-TR" sz="1200"/>
            </a:lvl1pPr>
            <a:extLst/>
          </a:lstStyle>
          <a:p>
            <a:fld id="{2D2EF2CE-B28C-4ED4-8FD0-48BB3F48846A}" type="datetimeFigureOut">
              <a:pPr/>
              <a:t>11.09.2017</a:t>
            </a:fld>
            <a:endParaRPr lang="tr-T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tr-TR"/>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tr-TR" sz="1200"/>
            </a:lvl1pPr>
            <a:extLst/>
          </a:lstStyle>
          <a:p>
            <a:fld id="{61807874-5299-41B2-A37A-6AA3547857F4}" type="slidenum">
              <a:pPr/>
              <a:t>‹#›</a:t>
            </a:fld>
            <a:endParaRPr lang="tr-TR"/>
          </a:p>
        </p:txBody>
      </p:sp>
    </p:spTree>
    <p:extLst>
      <p:ext uri="{BB962C8B-B14F-4D97-AF65-F5344CB8AC3E}">
        <p14:creationId xmlns:p14="http://schemas.microsoft.com/office/powerpoint/2010/main" val="3042604381"/>
      </p:ext>
    </p:extLst>
  </p:cSld>
  <p:clrMap bg1="lt1" tx1="dk1" bg2="lt2" tx2="dk2" accent1="accent1" accent2="accent2" accent3="accent3" accent4="accent4" accent5="accent5" accent6="accent6" hlink="hlink" folHlink="folHlink"/>
  <p:notesStyle>
    <a:lvl1pPr marL="0" algn="l" rtl="0" latinLnBrk="0">
      <a:defRPr lang="tr-TR" sz="1200" kern="1200">
        <a:solidFill>
          <a:schemeClr val="tx1"/>
        </a:solidFill>
        <a:latin typeface="+mn-lt"/>
        <a:ea typeface="+mn-ea"/>
        <a:cs typeface="+mn-cs"/>
      </a:defRPr>
    </a:lvl1pPr>
    <a:lvl2pPr marL="457200" algn="l" rtl="0" latinLnBrk="0">
      <a:defRPr lang="tr-TR" sz="1200" kern="1200">
        <a:solidFill>
          <a:schemeClr val="tx1"/>
        </a:solidFill>
        <a:latin typeface="+mn-lt"/>
        <a:ea typeface="+mn-ea"/>
        <a:cs typeface="+mn-cs"/>
      </a:defRPr>
    </a:lvl2pPr>
    <a:lvl3pPr marL="914400" algn="l" rtl="0" latinLnBrk="0">
      <a:defRPr lang="tr-TR" sz="1200" kern="1200">
        <a:solidFill>
          <a:schemeClr val="tx1"/>
        </a:solidFill>
        <a:latin typeface="+mn-lt"/>
        <a:ea typeface="+mn-ea"/>
        <a:cs typeface="+mn-cs"/>
      </a:defRPr>
    </a:lvl3pPr>
    <a:lvl4pPr marL="1371600" algn="l" rtl="0" latinLnBrk="0">
      <a:defRPr lang="tr-TR" sz="1200" kern="1200">
        <a:solidFill>
          <a:schemeClr val="tx1"/>
        </a:solidFill>
        <a:latin typeface="+mn-lt"/>
        <a:ea typeface="+mn-ea"/>
        <a:cs typeface="+mn-cs"/>
      </a:defRPr>
    </a:lvl4pPr>
    <a:lvl5pPr marL="1828800" algn="l" rtl="0" latinLnBrk="0">
      <a:defRPr lang="tr-TR" sz="1200" kern="1200">
        <a:solidFill>
          <a:schemeClr val="tx1"/>
        </a:solidFill>
        <a:latin typeface="+mn-lt"/>
        <a:ea typeface="+mn-ea"/>
        <a:cs typeface="+mn-cs"/>
      </a:defRPr>
    </a:lvl5pPr>
    <a:lvl6pPr marL="2286000" algn="l" rtl="0" latinLnBrk="0">
      <a:defRPr lang="tr-TR" sz="1200" kern="1200">
        <a:solidFill>
          <a:schemeClr val="tx1"/>
        </a:solidFill>
        <a:latin typeface="+mn-lt"/>
        <a:ea typeface="+mn-ea"/>
        <a:cs typeface="+mn-cs"/>
      </a:defRPr>
    </a:lvl6pPr>
    <a:lvl7pPr marL="2743200" algn="l" rtl="0" latinLnBrk="0">
      <a:defRPr lang="tr-TR" sz="1200" kern="1200">
        <a:solidFill>
          <a:schemeClr val="tx1"/>
        </a:solidFill>
        <a:latin typeface="+mn-lt"/>
        <a:ea typeface="+mn-ea"/>
        <a:cs typeface="+mn-cs"/>
      </a:defRPr>
    </a:lvl7pPr>
    <a:lvl8pPr marL="3200400" algn="l" rtl="0" latinLnBrk="0">
      <a:defRPr lang="tr-TR" sz="1200" kern="1200">
        <a:solidFill>
          <a:schemeClr val="tx1"/>
        </a:solidFill>
        <a:latin typeface="+mn-lt"/>
        <a:ea typeface="+mn-ea"/>
        <a:cs typeface="+mn-cs"/>
      </a:defRPr>
    </a:lvl8pPr>
    <a:lvl9pPr marL="3657600" algn="l" rtl="0" latinLnBrk="0">
      <a:defRPr lang="tr-T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tr-TR"/>
          </a:p>
        </p:txBody>
      </p:sp>
      <p:sp>
        <p:nvSpPr>
          <p:cNvPr id="4" name="Rectangle 4"/>
          <p:cNvSpPr>
            <a:spLocks noGrp="1"/>
          </p:cNvSpPr>
          <p:nvPr>
            <p:ph type="sldNum" sz="quarter" idx="10"/>
          </p:nvPr>
        </p:nvSpPr>
        <p:spPr/>
        <p:txBody>
          <a:bodyPr/>
          <a:lstStyle/>
          <a:p>
            <a:fld id="{61807874-5299-41B2-A37A-6AA3547857F4}" type="slidenum">
              <a:rPr lang="tr-TR" smtClean="0"/>
              <a:pPr/>
              <a:t>1</a:t>
            </a:fld>
            <a:endParaRPr lang="tr-TR"/>
          </a:p>
        </p:txBody>
      </p:sp>
    </p:spTree>
    <p:extLst>
      <p:ext uri="{BB962C8B-B14F-4D97-AF65-F5344CB8AC3E}">
        <p14:creationId xmlns:p14="http://schemas.microsoft.com/office/powerpoint/2010/main" val="4268325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tr-TR"/>
          </a:p>
        </p:txBody>
      </p:sp>
      <p:sp>
        <p:nvSpPr>
          <p:cNvPr id="4" name="Rectangle 4"/>
          <p:cNvSpPr>
            <a:spLocks noGrp="1"/>
          </p:cNvSpPr>
          <p:nvPr>
            <p:ph type="sldNum" sz="quarter" idx="10"/>
          </p:nvPr>
        </p:nvSpPr>
        <p:spPr/>
        <p:txBody>
          <a:bodyPr/>
          <a:lstStyle/>
          <a:p>
            <a:fld id="{61807874-5299-41B2-A37A-6AA3547857F4}" type="slidenum">
              <a:rPr lang="tr-TR" smtClean="0"/>
              <a:pPr/>
              <a:t>17</a:t>
            </a:fld>
            <a:endParaRPr lang="tr-TR"/>
          </a:p>
        </p:txBody>
      </p:sp>
    </p:spTree>
    <p:extLst>
      <p:ext uri="{BB962C8B-B14F-4D97-AF65-F5344CB8AC3E}">
        <p14:creationId xmlns:p14="http://schemas.microsoft.com/office/powerpoint/2010/main" val="85573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aşlık Slaydı">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eaLnBrk="1" latinLnBrk="0" hangingPunct="1">
              <a:buNone/>
              <a:defRPr kumimoji="0" lang="tr-TR" sz="1400"/>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tr-TR" smtClean="0"/>
              <a:t>Asıl alt başlık stilini düzenlemek için tıklatın</a:t>
            </a:r>
            <a:endParaRPr/>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kumimoji="0" lang="tr-TR"/>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kumimoji="0" lang="tr-TR"/>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kumimoji="0" lang="tr-TR"/>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kumimoji="0" lang="tr-TR"/>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kumimoji="0" lang="tr-TR"/>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kumimoji="0" lang="tr-TR"/>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kumimoji="0" lang="tr-TR"/>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kumimoji="0" lang="tr-TR"/>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kumimoji="0" lang="tr-TR"/>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kumimoji="0" lang="tr-TR"/>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grpSp>
      <p:sp>
        <p:nvSpPr>
          <p:cNvPr id="24" name="Oval 28"/>
          <p:cNvSpPr/>
          <p:nvPr/>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p>
            <a:pPr algn="ctr"/>
            <a:endParaRPr kumimoji="0" lang="tr-TR"/>
          </a:p>
        </p:txBody>
      </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kumimoji="0" lang="tr-TR"/>
          </a:p>
        </p:txBody>
      </p:sp>
      <p:sp>
        <p:nvSpPr>
          <p:cNvPr id="5" name="Oval 28"/>
          <p:cNvSpPr/>
          <p:nvPr/>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sp>
        <p:nvSpPr>
          <p:cNvPr id="14" name="Oval 28"/>
          <p:cNvSpPr/>
          <p:nvPr/>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p>
            <a:pPr algn="ctr"/>
            <a:endParaRPr kumimoji="0" lang="tr-TR"/>
          </a:p>
        </p:txBody>
      </p:sp>
      <p:sp>
        <p:nvSpPr>
          <p:cNvPr id="19" name="Rectangle 34"/>
          <p:cNvSpPr>
            <a:spLocks noGrp="1"/>
          </p:cNvSpPr>
          <p:nvPr>
            <p:ph type="dt" sz="half" idx="10"/>
          </p:nvPr>
        </p:nvSpPr>
        <p:spPr/>
        <p:txBody>
          <a:bodyPr rtlCol="0"/>
          <a:lstStyle/>
          <a:p>
            <a:pPr algn="r"/>
            <a:fld id="{DD98B1D7-4812-4BB6-B1AE-011324379209}" type="datetime1">
              <a:rPr kumimoji="0" lang="tr-TR" sz="1100" smtClean="0"/>
              <a:t>11.09.2017</a:t>
            </a:fld>
            <a:endParaRPr kumimoji="0" lang="tr-TR"/>
          </a:p>
        </p:txBody>
      </p:sp>
      <p:sp>
        <p:nvSpPr>
          <p:cNvPr id="25" name="Rectangle 35"/>
          <p:cNvSpPr>
            <a:spLocks noGrp="1"/>
          </p:cNvSpPr>
          <p:nvPr>
            <p:ph type="sldNum" sz="quarter" idx="11"/>
          </p:nvPr>
        </p:nvSpPr>
        <p:spPr/>
        <p:txBody>
          <a:bodyPr rtlCol="0"/>
          <a:lstStyle/>
          <a:p>
            <a:fld id="{169B2101-2E9F-420A-91A3-890890D84497}" type="slidenum">
              <a:rPr kumimoji="0" lang="tr-TR" sz="1200"/>
              <a:pPr/>
              <a:t>‹#›</a:t>
            </a:fld>
            <a:endParaRPr kumimoji="0" lang="tr-TR"/>
          </a:p>
        </p:txBody>
      </p:sp>
      <p:sp>
        <p:nvSpPr>
          <p:cNvPr id="31" name="Rectangle 36"/>
          <p:cNvSpPr>
            <a:spLocks noGrp="1"/>
          </p:cNvSpPr>
          <p:nvPr>
            <p:ph type="ftr" sz="quarter" idx="12"/>
          </p:nvPr>
        </p:nvSpPr>
        <p:spPr/>
        <p:txBody>
          <a:bodyPr rtlCol="0"/>
          <a:lstStyle/>
          <a:p>
            <a:endParaRPr kumimoji="0" lang="tr-TR"/>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eaLnBrk="1" latinLnBrk="0" hangingPunct="1">
              <a:lnSpc>
                <a:spcPct val="100000"/>
              </a:lnSpc>
              <a:defRPr kumimoji="0" lang="tr-TR" sz="72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kumimoji="0" lang="tr-TR"/>
              <a:t>Başlığı Göster</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şlık ve İçerik">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12" name="Rectangle 10"/>
          <p:cNvSpPr>
            <a:spLocks noGrp="1"/>
          </p:cNvSpPr>
          <p:nvPr>
            <p:ph type="dt" sz="half" idx="10"/>
          </p:nvPr>
        </p:nvSpPr>
        <p:spPr/>
        <p:txBody>
          <a:bodyPr rtlCol="0"/>
          <a:lstStyle/>
          <a:p>
            <a:pPr algn="r"/>
            <a:fld id="{C0CF593A-46BC-4796-9588-A09B1A9AE8E6}" type="datetime1">
              <a:rPr kumimoji="0" lang="tr-TR" sz="1100" smtClean="0"/>
              <a:t>11.09.2017</a:t>
            </a:fld>
            <a:endParaRPr kumimoji="0" lang="tr-TR"/>
          </a:p>
        </p:txBody>
      </p:sp>
      <p:sp>
        <p:nvSpPr>
          <p:cNvPr id="27" name="Rectangle 11"/>
          <p:cNvSpPr>
            <a:spLocks noGrp="1"/>
          </p:cNvSpPr>
          <p:nvPr>
            <p:ph type="sldNum" sz="quarter" idx="11"/>
          </p:nvPr>
        </p:nvSpPr>
        <p:spPr/>
        <p:txBody>
          <a:bodyPr rtlCol="0"/>
          <a:lstStyle/>
          <a:p>
            <a:fld id="{169B2101-2E9F-420A-91A3-890890D84497}" type="slidenum">
              <a:rPr kumimoji="0" lang="tr-TR" sz="1200"/>
              <a:pPr/>
              <a:t>‹#›</a:t>
            </a:fld>
            <a:endParaRPr kumimoji="0" lang="tr-TR"/>
          </a:p>
        </p:txBody>
      </p:sp>
      <p:sp>
        <p:nvSpPr>
          <p:cNvPr id="4" name="Rectangle 12"/>
          <p:cNvSpPr>
            <a:spLocks noGrp="1"/>
          </p:cNvSpPr>
          <p:nvPr>
            <p:ph type="ftr" sz="quarter" idx="12"/>
          </p:nvPr>
        </p:nvSpPr>
        <p:spPr/>
        <p:txBody>
          <a:bodyPr rtlCol="0"/>
          <a:lstStyle/>
          <a:p>
            <a:endParaRPr kumimoji="0" lang="tr-TR"/>
          </a:p>
        </p:txBody>
      </p:sp>
      <p:sp>
        <p:nvSpPr>
          <p:cNvPr id="28" name="Rectangle 14"/>
          <p:cNvSpPr>
            <a:spLocks noGrp="1"/>
          </p:cNvSpPr>
          <p:nvPr>
            <p:ph type="title"/>
          </p:nvPr>
        </p:nvSpPr>
        <p:spPr/>
        <p:txBody>
          <a:bodyPr rtlCol="0" anchor="b"/>
          <a:lstStyle/>
          <a:p>
            <a:pPr eaLnBrk="1" latinLnBrk="0" hangingPunct="1"/>
            <a:r>
              <a:rPr lang="tr-TR" smtClean="0"/>
              <a:t>Asıl başlık stili için tıklatın</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ölüm Üstbilgisi">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p>
            <a:pPr algn="r"/>
            <a:fld id="{D33085F6-0C1E-4BE6-A53E-80A9F280C063}" type="datetime1">
              <a:rPr kumimoji="0" lang="tr-TR" sz="1100" smtClean="0"/>
              <a:t>11.09.2017</a:t>
            </a:fld>
            <a:endParaRPr kumimoji="0" lang="tr-TR"/>
          </a:p>
        </p:txBody>
      </p:sp>
      <p:sp>
        <p:nvSpPr>
          <p:cNvPr id="26" name="Rectangle 4"/>
          <p:cNvSpPr>
            <a:spLocks noGrp="1"/>
          </p:cNvSpPr>
          <p:nvPr>
            <p:ph type="ftr" sz="quarter" idx="11"/>
          </p:nvPr>
        </p:nvSpPr>
        <p:spPr/>
        <p:txBody>
          <a:bodyPr rtlCol="0"/>
          <a:lstStyle/>
          <a:p>
            <a:endParaRPr kumimoji="0" lang="tr-TR"/>
          </a:p>
        </p:txBody>
      </p:sp>
      <p:sp>
        <p:nvSpPr>
          <p:cNvPr id="12" name="Rectangle 5"/>
          <p:cNvSpPr>
            <a:spLocks noGrp="1"/>
          </p:cNvSpPr>
          <p:nvPr>
            <p:ph type="sldNum" sz="quarter" idx="12"/>
          </p:nvPr>
        </p:nvSpPr>
        <p:spPr/>
        <p:txBody>
          <a:bodyPr rtlCol="0"/>
          <a:lstStyle/>
          <a:p>
            <a:fld id="{169B2101-2E9F-420A-91A3-890890D84497}" type="slidenum">
              <a:rPr kumimoji="0" lang="tr-TR" sz="1200"/>
              <a:pPr/>
              <a:t>‹#›</a:t>
            </a:fld>
            <a:endParaRPr kumimoji="0" lang="tr-TR"/>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lang="tr-TR"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tr-TR"/>
              <a:t>Bölüm başlığı eklemek için tıklatın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asit Soru ve Yanıt">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lang="tr-TR"/>
            </a:lvl1pPr>
            <a:extLst/>
          </a:lstStyle>
          <a:p>
            <a:fld id="{A9E54FD2-0592-4A9B-A742-5756520A5BE3}" type="datetime1">
              <a:rPr kumimoji="0" lang="tr-TR" smtClean="0"/>
              <a:t>11.09.2017</a:t>
            </a:fld>
            <a:endParaRPr kumimoji="0" lang="tr-TR"/>
          </a:p>
        </p:txBody>
      </p:sp>
      <p:sp>
        <p:nvSpPr>
          <p:cNvPr id="22" name="Rectangle 4"/>
          <p:cNvSpPr>
            <a:spLocks noGrp="1"/>
          </p:cNvSpPr>
          <p:nvPr>
            <p:ph type="ftr" sz="quarter" idx="11"/>
          </p:nvPr>
        </p:nvSpPr>
        <p:spPr/>
        <p:txBody>
          <a:bodyPr vert="horz"/>
          <a:lstStyle/>
          <a:p>
            <a:endParaRPr kumimoji="0" lang="tr-TR"/>
          </a:p>
        </p:txBody>
      </p:sp>
      <p:sp>
        <p:nvSpPr>
          <p:cNvPr id="31" name="Rectangle 5"/>
          <p:cNvSpPr>
            <a:spLocks noGrp="1"/>
          </p:cNvSpPr>
          <p:nvPr>
            <p:ph type="sldNum" sz="quarter" idx="12"/>
          </p:nvPr>
        </p:nvSpPr>
        <p:spPr/>
        <p:txBody>
          <a:bodyPr vert="horz"/>
          <a:lstStyle/>
          <a:p>
            <a:fld id="{C75B88FA-3392-4D65-A457-DB2A9953195B}" type="slidenum">
              <a:pPr/>
              <a:t>‹#›</a:t>
            </a:fld>
            <a:endParaRPr kumimoji="0" lang="tr-TR"/>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tr-TR" i="1">
                <a:solidFill>
                  <a:schemeClr val="tx1">
                    <a:shade val="75000"/>
                  </a:schemeClr>
                </a:solidFill>
              </a:defRPr>
            </a:lvl1pPr>
            <a:extLst/>
          </a:lstStyle>
          <a:p>
            <a:r>
              <a:rPr kumimoji="0" lang="tr-TR"/>
              <a:t>Soru eklemek için tıklatın</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tr-TR"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tr-TR"/>
              <a:t>Yanıt eklemek için tıklatın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yrıntılı Soru ve Yanıt">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eaLnBrk="1" latinLnBrk="0" hangingPunct="1">
              <a:defRPr kumimoji="0" lang="tr-TR"/>
            </a:lvl1pPr>
            <a:extLst/>
          </a:lstStyle>
          <a:p>
            <a:fld id="{55A63735-D2D4-48AF-9839-883F9C397BD9}" type="datetime1">
              <a:rPr kumimoji="0" lang="tr-TR" smtClean="0"/>
              <a:t>11.09.2017</a:t>
            </a:fld>
            <a:endParaRPr kumimoji="0" lang="tr-TR"/>
          </a:p>
        </p:txBody>
      </p:sp>
      <p:sp>
        <p:nvSpPr>
          <p:cNvPr id="28" name="Rectangle 4"/>
          <p:cNvSpPr>
            <a:spLocks noGrp="1"/>
          </p:cNvSpPr>
          <p:nvPr>
            <p:ph type="ftr" sz="quarter" idx="11"/>
          </p:nvPr>
        </p:nvSpPr>
        <p:spPr/>
        <p:txBody>
          <a:bodyPr vert="horz"/>
          <a:lstStyle/>
          <a:p>
            <a:endParaRPr kumimoji="0" lang="tr-TR"/>
          </a:p>
        </p:txBody>
      </p:sp>
      <p:sp>
        <p:nvSpPr>
          <p:cNvPr id="10" name="Rectangle 5"/>
          <p:cNvSpPr>
            <a:spLocks noGrp="1"/>
          </p:cNvSpPr>
          <p:nvPr>
            <p:ph type="sldNum" sz="quarter" idx="12"/>
          </p:nvPr>
        </p:nvSpPr>
        <p:spPr/>
        <p:txBody>
          <a:bodyPr vert="horz"/>
          <a:lstStyle/>
          <a:p>
            <a:fld id="{C75B88FA-3392-4D65-A457-DB2A9953195B}" type="slidenum">
              <a:pPr/>
              <a:t>‹#›</a:t>
            </a:fld>
            <a:endParaRPr kumimoji="0" lang="tr-TR"/>
          </a:p>
        </p:txBody>
      </p:sp>
      <p:sp>
        <p:nvSpPr>
          <p:cNvPr id="31"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tr-TR" i="1">
                <a:solidFill>
                  <a:schemeClr val="tx1">
                    <a:shade val="75000"/>
                  </a:schemeClr>
                </a:solidFill>
              </a:defRPr>
            </a:lvl1pPr>
            <a:extLst/>
          </a:lstStyle>
          <a:p>
            <a:r>
              <a:rPr kumimoji="0" lang="tr-TR"/>
              <a:t>Soru eklemek için tıklatın</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tr-TR"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tr-TR"/>
              <a:t>Yanıt eklemek için tıklatın</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eaLnBrk="1" latinLnBrk="0" hangingPunct="1">
              <a:buFontTx/>
              <a:buNone/>
              <a:defRPr kumimoji="0" lang="tr-TR" i="1" baseline="0"/>
            </a:lvl1pPr>
            <a:extLst/>
          </a:lstStyle>
          <a:p>
            <a:pPr lvl="0"/>
            <a:r>
              <a:rPr kumimoji="0" lang="tr-TR"/>
              <a:t>Yanıta ayrıntı eklemek için tıklatın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oğru/Yanlış Sorusu (Yanıt: Doğru)">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eaLnBrk="1" latinLnBrk="0" hangingPunct="1">
              <a:defRPr kumimoji="0" lang="tr-TR"/>
            </a:lvl1pPr>
            <a:extLst/>
          </a:lstStyle>
          <a:p>
            <a:fld id="{FC63C4EB-E534-4565-A86B-31509820296E}" type="datetime1">
              <a:rPr kumimoji="0" lang="tr-TR" smtClean="0"/>
              <a:t>11.09.2017</a:t>
            </a:fld>
            <a:endParaRPr kumimoji="0" lang="tr-TR"/>
          </a:p>
        </p:txBody>
      </p:sp>
      <p:sp>
        <p:nvSpPr>
          <p:cNvPr id="11" name="Rectangle 4"/>
          <p:cNvSpPr>
            <a:spLocks noGrp="1"/>
          </p:cNvSpPr>
          <p:nvPr>
            <p:ph type="ftr" sz="quarter" idx="11"/>
          </p:nvPr>
        </p:nvSpPr>
        <p:spPr/>
        <p:txBody>
          <a:bodyPr vert="horz"/>
          <a:lstStyle/>
          <a:p>
            <a:endParaRPr kumimoji="0" lang="tr-TR"/>
          </a:p>
        </p:txBody>
      </p:sp>
      <p:sp>
        <p:nvSpPr>
          <p:cNvPr id="10" name="Rectangle 5"/>
          <p:cNvSpPr>
            <a:spLocks noGrp="1"/>
          </p:cNvSpPr>
          <p:nvPr>
            <p:ph type="sldNum" sz="quarter" idx="12"/>
          </p:nvPr>
        </p:nvSpPr>
        <p:spPr/>
        <p:txBody>
          <a:bodyPr vert="horz"/>
          <a:lstStyle/>
          <a:p>
            <a:fld id="{C75B88FA-3392-4D65-A457-DB2A9953195B}" type="slidenum">
              <a:pPr/>
              <a:t>‹#›</a:t>
            </a:fld>
            <a:endParaRPr kumimoji="0" lang="tr-TR"/>
          </a:p>
        </p:txBody>
      </p:sp>
      <p:sp>
        <p:nvSpPr>
          <p:cNvPr id="27"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tr-TR" i="1">
                <a:solidFill>
                  <a:schemeClr val="tx1">
                    <a:shade val="75000"/>
                  </a:schemeClr>
                </a:solidFill>
              </a:defRPr>
            </a:lvl1pPr>
            <a:extLst/>
          </a:lstStyle>
          <a:p>
            <a:r>
              <a:rPr kumimoji="0" lang="tr-TR"/>
              <a:t>Soru eklemek için tıklatın</a:t>
            </a:r>
          </a:p>
        </p:txBody>
      </p:sp>
      <p:sp>
        <p:nvSpPr>
          <p:cNvPr id="8" name="Answer Base"/>
          <p:cNvSpPr txBox="1"/>
          <p:nvPr/>
        </p:nvSpPr>
        <p:spPr>
          <a:xfrm>
            <a:off x="182880" y="1676400"/>
            <a:ext cx="8321040" cy="1828800"/>
          </a:xfrm>
          <a:prstGeom prst="rect">
            <a:avLst/>
          </a:prstGeom>
          <a:noFill/>
        </p:spPr>
        <p:txBody>
          <a:bodyPr wrap="square">
            <a:noAutofit/>
          </a:bodyPr>
          <a:lstStyle/>
          <a:p>
            <a:pPr marL="0" indent="0" algn="ctr" latinLnBrk="0">
              <a:spcBef>
                <a:spcPct val="20000"/>
              </a:spcBef>
              <a:buNone/>
            </a:pPr>
            <a:r>
              <a:rPr kumimoji="0" lang="tr-TR" sz="7200">
                <a:solidFill>
                  <a:schemeClr val="tx1">
                    <a:alpha val="40000"/>
                  </a:schemeClr>
                </a:solidFill>
              </a:rPr>
              <a:t>DOĞRU</a:t>
            </a:r>
            <a:r>
              <a:rPr kumimoji="0" lang="tr-TR" sz="7200" baseline="0">
                <a:solidFill>
                  <a:schemeClr val="tx1">
                    <a:alpha val="40000"/>
                  </a:schemeClr>
                </a:solidFill>
              </a:rPr>
              <a:t> </a:t>
            </a:r>
            <a:r>
              <a:rPr kumimoji="0" lang="tr-TR" sz="7200">
                <a:solidFill>
                  <a:schemeClr val="tx1">
                    <a:alpha val="40000"/>
                  </a:schemeClr>
                </a:solidFill>
              </a:rPr>
              <a:t>veya YANLIŞ?</a:t>
            </a:r>
          </a:p>
        </p:txBody>
      </p:sp>
      <p:sp>
        <p:nvSpPr>
          <p:cNvPr id="7" name="Answer"/>
          <p:cNvSpPr/>
          <p:nvPr/>
        </p:nvSpPr>
        <p:spPr>
          <a:xfrm>
            <a:off x="182880" y="1676400"/>
            <a:ext cx="8321040" cy="1200329"/>
          </a:xfrm>
          <a:prstGeom prst="rect">
            <a:avLst/>
          </a:prstGeom>
        </p:spPr>
        <p:txBody>
          <a:bodyPr wrap="square">
            <a:spAutoFit/>
          </a:bodyPr>
          <a:lstStyle/>
          <a:p>
            <a:pPr indent="0" algn="ctr" latinLnBrk="0">
              <a:spcBef>
                <a:spcPct val="20000"/>
              </a:spcBef>
              <a:buNone/>
            </a:pPr>
            <a:r>
              <a:rPr kumimoji="0" lang="tr-TR"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DOĞRU </a:t>
            </a:r>
            <a:r>
              <a:rPr kumimoji="0" lang="tr-TR" sz="7200">
                <a:solidFill>
                  <a:prstClr val="white">
                    <a:alpha val="40000"/>
                  </a:prstClr>
                </a:solidFill>
                <a:ea typeface="+mn-ea"/>
                <a:cs typeface="+mn-cs"/>
              </a:rPr>
              <a:t>veya YANLIŞ?</a:t>
            </a:r>
            <a:endParaRPr kumimoji="0"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oğru/Yanlış Sorusu (Yanıt: Yanlış)">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eaLnBrk="1" latinLnBrk="0" hangingPunct="1">
              <a:defRPr kumimoji="0" lang="tr-TR"/>
            </a:lvl1pPr>
            <a:extLst/>
          </a:lstStyle>
          <a:p>
            <a:fld id="{3795DA6E-993F-4CF4-BD24-F9C8E50F4910}" type="datetime1">
              <a:rPr kumimoji="0" lang="tr-TR" smtClean="0"/>
              <a:t>11.09.2017</a:t>
            </a:fld>
            <a:endParaRPr kumimoji="0" lang="tr-TR"/>
          </a:p>
        </p:txBody>
      </p:sp>
      <p:sp>
        <p:nvSpPr>
          <p:cNvPr id="2" name="Rectangle 4"/>
          <p:cNvSpPr>
            <a:spLocks noGrp="1"/>
          </p:cNvSpPr>
          <p:nvPr>
            <p:ph type="ftr" sz="quarter" idx="11"/>
          </p:nvPr>
        </p:nvSpPr>
        <p:spPr/>
        <p:txBody>
          <a:bodyPr vert="horz"/>
          <a:lstStyle/>
          <a:p>
            <a:endParaRPr kumimoji="0" lang="tr-TR"/>
          </a:p>
        </p:txBody>
      </p:sp>
      <p:sp>
        <p:nvSpPr>
          <p:cNvPr id="28" name="Rectangle 5"/>
          <p:cNvSpPr>
            <a:spLocks noGrp="1"/>
          </p:cNvSpPr>
          <p:nvPr>
            <p:ph type="sldNum" sz="quarter" idx="12"/>
          </p:nvPr>
        </p:nvSpPr>
        <p:spPr/>
        <p:txBody>
          <a:bodyPr vert="horz"/>
          <a:lstStyle/>
          <a:p>
            <a:fld id="{C75B88FA-3392-4D65-A457-DB2A9953195B}" type="slidenum">
              <a:pPr/>
              <a:t>‹#›</a:t>
            </a:fld>
            <a:endParaRPr kumimoji="0" lang="tr-TR"/>
          </a:p>
        </p:txBody>
      </p:sp>
      <p:sp>
        <p:nvSpPr>
          <p:cNvPr id="6"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tr-TR" i="1">
                <a:solidFill>
                  <a:schemeClr val="tx1">
                    <a:shade val="75000"/>
                  </a:schemeClr>
                </a:solidFill>
              </a:defRPr>
            </a:lvl1pPr>
            <a:extLst/>
          </a:lstStyle>
          <a:p>
            <a:r>
              <a:rPr kumimoji="0" lang="tr-TR"/>
              <a:t>Soru eklemek için tıklatın</a:t>
            </a:r>
          </a:p>
        </p:txBody>
      </p:sp>
      <p:sp>
        <p:nvSpPr>
          <p:cNvPr id="29" name="Answer Base"/>
          <p:cNvSpPr txBox="1"/>
          <p:nvPr/>
        </p:nvSpPr>
        <p:spPr>
          <a:xfrm>
            <a:off x="228600" y="1600200"/>
            <a:ext cx="8229600" cy="1293926"/>
          </a:xfrm>
          <a:prstGeom prst="rect">
            <a:avLst/>
          </a:prstGeom>
          <a:noFill/>
        </p:spPr>
        <p:txBody>
          <a:bodyPr wrap="square">
            <a:noAutofit/>
          </a:bodyPr>
          <a:lstStyle/>
          <a:p>
            <a:pPr marL="0" indent="0" algn="ctr" latinLnBrk="0">
              <a:spcBef>
                <a:spcPct val="20000"/>
              </a:spcBef>
              <a:buNone/>
            </a:pPr>
            <a:r>
              <a:rPr kumimoji="0" lang="tr-TR" sz="7200">
                <a:solidFill>
                  <a:schemeClr val="tx1">
                    <a:alpha val="40000"/>
                  </a:schemeClr>
                </a:solidFill>
              </a:rPr>
              <a:t>DOĞRU</a:t>
            </a:r>
            <a:r>
              <a:rPr kumimoji="0" lang="tr-TR" sz="7200" baseline="0">
                <a:solidFill>
                  <a:schemeClr val="tx1">
                    <a:alpha val="40000"/>
                  </a:schemeClr>
                </a:solidFill>
              </a:rPr>
              <a:t> </a:t>
            </a:r>
            <a:r>
              <a:rPr kumimoji="0" lang="tr-TR" sz="7200">
                <a:solidFill>
                  <a:schemeClr val="tx1">
                    <a:alpha val="40000"/>
                  </a:schemeClr>
                </a:solidFill>
              </a:rPr>
              <a:t>veya YANLIŞ?</a:t>
            </a:r>
          </a:p>
        </p:txBody>
      </p:sp>
      <p:sp>
        <p:nvSpPr>
          <p:cNvPr id="7" name="Answer"/>
          <p:cNvSpPr/>
          <p:nvPr/>
        </p:nvSpPr>
        <p:spPr>
          <a:xfrm>
            <a:off x="228600" y="1600200"/>
            <a:ext cx="8229600" cy="1200329"/>
          </a:xfrm>
          <a:prstGeom prst="rect">
            <a:avLst/>
          </a:prstGeom>
        </p:spPr>
        <p:txBody>
          <a:bodyPr wrap="square">
            <a:spAutoFit/>
          </a:bodyPr>
          <a:lstStyle/>
          <a:p>
            <a:pPr algn="ctr"/>
            <a:r>
              <a:rPr kumimoji="0" lang="tr-TR" sz="7200">
                <a:solidFill>
                  <a:prstClr val="white">
                    <a:alpha val="40000"/>
                  </a:prstClr>
                </a:solidFill>
                <a:ea typeface="+mn-ea"/>
                <a:cs typeface="+mn-cs"/>
              </a:rPr>
              <a:t>DOĞRU veya </a:t>
            </a:r>
            <a:r>
              <a:rPr kumimoji="0" lang="tr-TR"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YANLIŞ</a:t>
            </a:r>
            <a:r>
              <a:rPr kumimoji="0" lang="tr-TR" sz="7200">
                <a:solidFill>
                  <a:prstClr val="white">
                    <a:alpha val="40000"/>
                  </a:prstClr>
                </a:solidFill>
                <a:ea typeface="+mn-ea"/>
                <a:cs typeface="+mn-cs"/>
              </a:rPr>
              <a:t>?</a:t>
            </a:r>
            <a:endParaRPr kumimoji="0"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Öğe Eşleme">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p>
            <a:endParaRPr kumimoji="0" lang="tr-TR"/>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1'i eklemek için tıklatın</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2'yi eklemek için tıklatın</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3'ü eklemek için tıklatın</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4'ü eklemek için tıklatın</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5'i eklemek için tıklatın</a:t>
            </a:r>
          </a:p>
        </p:txBody>
      </p:sp>
      <p:sp>
        <p:nvSpPr>
          <p:cNvPr id="20" name="Rectangle 3"/>
          <p:cNvSpPr>
            <a:spLocks noGrp="1"/>
          </p:cNvSpPr>
          <p:nvPr>
            <p:ph type="dt" sz="half" idx="10"/>
          </p:nvPr>
        </p:nvSpPr>
        <p:spPr/>
        <p:txBody>
          <a:bodyPr vert="horz"/>
          <a:lstStyle>
            <a:lvl1pPr algn="r" eaLnBrk="1" latinLnBrk="0" hangingPunct="1">
              <a:defRPr kumimoji="0" lang="tr-TR"/>
            </a:lvl1pPr>
            <a:extLst/>
          </a:lstStyle>
          <a:p>
            <a:fld id="{6FFC3013-7A19-4A15-9720-CD976782A89F}" type="datetime1">
              <a:rPr kumimoji="0" lang="tr-TR" smtClean="0"/>
              <a:t>11.09.2017</a:t>
            </a:fld>
            <a:endParaRPr kumimoji="0" lang="tr-TR"/>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5'i eklemek için tıklatın</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3'ü eklemek için tıklatın</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1'i eklemek için tıklatın</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2'yi eklemek için tıklatın</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4'ü eklemek için tıklatın</a:t>
            </a:r>
          </a:p>
        </p:txBody>
      </p:sp>
      <p:sp>
        <p:nvSpPr>
          <p:cNvPr id="11" name="Rectangle 2"/>
          <p:cNvSpPr>
            <a:spLocks noGrp="1"/>
          </p:cNvSpPr>
          <p:nvPr>
            <p:ph type="title" hasCustomPrompt="1"/>
          </p:nvPr>
        </p:nvSpPr>
        <p:spPr/>
        <p:txBody>
          <a:bodyPr vert="horz"/>
          <a:lstStyle>
            <a:lvl1pPr algn="l" eaLnBrk="1" latinLnBrk="0" hangingPunct="1">
              <a:defRPr kumimoji="0" lang="tr-TR" i="1" baseline="0"/>
            </a:lvl1pPr>
            <a:extLst/>
          </a:lstStyle>
          <a:p>
            <a:r>
              <a:rPr kumimoji="0" lang="tr-TR"/>
              <a:t>Sorunuzu yazmak için tıklatın</a:t>
            </a:r>
          </a:p>
        </p:txBody>
      </p:sp>
      <p:sp>
        <p:nvSpPr>
          <p:cNvPr id="7" name="Rectangle 5"/>
          <p:cNvSpPr>
            <a:spLocks noGrp="1"/>
          </p:cNvSpPr>
          <p:nvPr>
            <p:ph type="sldNum" sz="quarter" idx="12"/>
          </p:nvPr>
        </p:nvSpPr>
        <p:spPr/>
        <p:txBody>
          <a:bodyPr vert="horz"/>
          <a:lstStyle/>
          <a:p>
            <a:fld id="{C75B88FA-3392-4D65-A457-DB2A9953195B}" type="slidenum">
              <a:pPr/>
              <a:t>‹#›</a:t>
            </a:fld>
            <a:endParaRPr kumimoji="0" lang="tr-TR"/>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p>
            <a:pPr eaLnBrk="1" latinLnBrk="0" hangingPunct="1"/>
            <a:r>
              <a:rPr kumimoji="0" lang="tr-TR" smtClean="0"/>
              <a:t>Asıl başlık stili için tıklatın</a:t>
            </a:r>
            <a:endParaRPr kumimoji="0" lang="en-US" smtClean="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eaLnBrk="1" latinLnBrk="0" hangingPunct="1">
              <a:defRPr kumimoji="0" lang="tr-TR" sz="1100"/>
            </a:lvl1pPr>
            <a:extLst/>
          </a:lstStyle>
          <a:p>
            <a:pPr algn="r"/>
            <a:fld id="{6E8834D4-6086-4053-8EE1-90EA5FCC37D2}" type="datetime1">
              <a:rPr kumimoji="0" lang="tr-TR" sz="1100" smtClean="0"/>
              <a:t>11.09.2017</a:t>
            </a:fld>
            <a:endParaRPr kumimoji="0" lang="tr-TR" sz="105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eaLnBrk="1" latinLnBrk="0" hangingPunct="1">
              <a:defRPr kumimoji="0" lang="tr-TR" sz="1200"/>
            </a:lvl1pPr>
            <a:extLst/>
          </a:lstStyle>
          <a:p>
            <a:endParaRPr kumimoji="0" lang="tr-TR" sz="120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eaLnBrk="1" latinLnBrk="0" hangingPunct="1">
              <a:defRPr kumimoji="0" lang="tr-TR" sz="1200"/>
            </a:lvl1pPr>
            <a:extLst/>
          </a:lstStyle>
          <a:p>
            <a:fld id="{169B2101-2E9F-420A-91A3-890890D84497}" type="slidenum">
              <a:rPr kumimoji="0" lang="tr-TR" sz="1200"/>
              <a:pPr/>
              <a:t>‹#›</a:t>
            </a:fld>
            <a:endParaRPr kumimoji="0" lang="tr-TR" sz="120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kumimoji="0" lang="tr-TR"/>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kumimoji="0" lang="tr-TR"/>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kumimoji="0" lang="tr-TR"/>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kumimoji="0" lang="tr-TR"/>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kumimoji="0" lang="tr-TR"/>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kumimoji="0" lang="tr-TR"/>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kumimoji="0" lang="tr-TR"/>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kumimoji="0" lang="tr-TR"/>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kumimoji="0" lang="tr-TR"/>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kumimoji="0" lang="tr-TR"/>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kumimoji="0" lang="tr-TR"/>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kumimoji="0"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hf hdr="0" ftr="0" dt="0"/>
  <p:txStyles>
    <p:titleStyle>
      <a:lvl1pPr algn="l" rtl="0" eaLnBrk="1" latinLnBrk="0" hangingPunct="1">
        <a:spcBef>
          <a:spcPct val="0"/>
        </a:spcBef>
        <a:buNone/>
        <a:defRPr kumimoji="0" lang="tr-TR" sz="3600">
          <a:solidFill>
            <a:schemeClr val="tx1"/>
          </a:solidFill>
          <a:latin typeface="+mj-lt"/>
          <a:ea typeface="+mj-ea"/>
          <a:cs typeface="+mj-cs"/>
        </a:defRPr>
      </a:lvl1pPr>
      <a:lvl2pPr eaLnBrk="1" latinLnBrk="0" hangingPunct="1">
        <a:defRPr kumimoji="0" lang="tr-TR">
          <a:solidFill>
            <a:schemeClr val="tx2"/>
          </a:solidFill>
        </a:defRPr>
      </a:lvl2pPr>
      <a:lvl3pPr eaLnBrk="1" latinLnBrk="0" hangingPunct="1">
        <a:defRPr kumimoji="0" lang="tr-TR">
          <a:solidFill>
            <a:schemeClr val="tx2"/>
          </a:solidFill>
        </a:defRPr>
      </a:lvl3pPr>
      <a:lvl4pPr eaLnBrk="1" latinLnBrk="0" hangingPunct="1">
        <a:defRPr kumimoji="0" lang="tr-TR">
          <a:solidFill>
            <a:schemeClr val="tx2"/>
          </a:solidFill>
        </a:defRPr>
      </a:lvl4pPr>
      <a:lvl5pPr eaLnBrk="1" latinLnBrk="0" hangingPunct="1">
        <a:defRPr kumimoji="0" lang="tr-TR">
          <a:solidFill>
            <a:schemeClr val="tx2"/>
          </a:solidFill>
        </a:defRPr>
      </a:lvl5pPr>
      <a:lvl6pPr eaLnBrk="1" latinLnBrk="0" hangingPunct="1">
        <a:defRPr kumimoji="0" lang="tr-TR">
          <a:solidFill>
            <a:schemeClr val="tx2"/>
          </a:solidFill>
        </a:defRPr>
      </a:lvl6pPr>
      <a:lvl7pPr eaLnBrk="1" latinLnBrk="0" hangingPunct="1">
        <a:defRPr kumimoji="0" lang="tr-TR">
          <a:solidFill>
            <a:schemeClr val="tx2"/>
          </a:solidFill>
        </a:defRPr>
      </a:lvl7pPr>
      <a:lvl8pPr eaLnBrk="1" latinLnBrk="0" hangingPunct="1">
        <a:defRPr kumimoji="0" lang="tr-TR">
          <a:solidFill>
            <a:schemeClr val="tx2"/>
          </a:solidFill>
        </a:defRPr>
      </a:lvl8pPr>
      <a:lvl9pPr eaLnBrk="1" latinLnBrk="0" hangingPunct="1">
        <a:defRPr kumimoji="0" lang="tr-TR">
          <a:solidFill>
            <a:schemeClr val="tx2"/>
          </a:solidFill>
        </a:defRPr>
      </a:lvl9pPr>
      <a:extLst/>
    </p:titleStyle>
    <p:bodyStyle>
      <a:lvl1pPr marL="342900" indent="-342900" algn="l" rtl="0" eaLnBrk="1" latinLnBrk="0" hangingPunct="1">
        <a:spcBef>
          <a:spcPct val="20000"/>
        </a:spcBef>
        <a:buChar char="•"/>
        <a:defRPr kumimoji="0" lang="tr-TR" sz="2000">
          <a:solidFill>
            <a:schemeClr val="tx1"/>
          </a:solidFill>
          <a:latin typeface="+mn-lt"/>
          <a:ea typeface="+mn-ea"/>
          <a:cs typeface="+mn-cs"/>
        </a:defRPr>
      </a:lvl1pPr>
      <a:lvl2pPr marL="742950" indent="-285750" algn="l" rtl="0" eaLnBrk="1" latinLnBrk="0" hangingPunct="1">
        <a:spcBef>
          <a:spcPct val="20000"/>
        </a:spcBef>
        <a:buChar char="–"/>
        <a:defRPr kumimoji="0" lang="tr-TR" sz="2000">
          <a:solidFill>
            <a:schemeClr val="tx1"/>
          </a:solidFill>
          <a:latin typeface="+mn-lt"/>
          <a:ea typeface="+mn-ea"/>
          <a:cs typeface="+mn-cs"/>
        </a:defRPr>
      </a:lvl2pPr>
      <a:lvl3pPr marL="1143000" indent="-228600" algn="l" rtl="0" eaLnBrk="1" latinLnBrk="0" hangingPunct="1">
        <a:spcBef>
          <a:spcPct val="20000"/>
        </a:spcBef>
        <a:buChar char="•"/>
        <a:defRPr kumimoji="0" lang="tr-TR" sz="2000">
          <a:solidFill>
            <a:schemeClr val="tx1"/>
          </a:solidFill>
          <a:latin typeface="+mn-lt"/>
          <a:ea typeface="+mn-ea"/>
          <a:cs typeface="+mn-cs"/>
        </a:defRPr>
      </a:lvl3pPr>
      <a:lvl4pPr marL="1600200" indent="-228600" algn="l" rtl="0" eaLnBrk="1" latinLnBrk="0" hangingPunct="1">
        <a:spcBef>
          <a:spcPct val="20000"/>
        </a:spcBef>
        <a:buChar char="–"/>
        <a:defRPr kumimoji="0" lang="tr-TR" sz="2000">
          <a:solidFill>
            <a:schemeClr val="tx1"/>
          </a:solidFill>
          <a:latin typeface="+mn-lt"/>
          <a:ea typeface="+mn-ea"/>
          <a:cs typeface="+mn-cs"/>
        </a:defRPr>
      </a:lvl4pPr>
      <a:lvl5pPr marL="2057400" indent="-228600" algn="l" rtl="0" eaLnBrk="1" latinLnBrk="0" hangingPunct="1">
        <a:spcBef>
          <a:spcPct val="20000"/>
        </a:spcBef>
        <a:buChar char="»"/>
        <a:defRPr kumimoji="0" lang="tr-TR" sz="2000">
          <a:solidFill>
            <a:schemeClr val="tx1"/>
          </a:solidFill>
          <a:latin typeface="+mn-lt"/>
          <a:ea typeface="+mn-ea"/>
          <a:cs typeface="+mn-cs"/>
        </a:defRPr>
      </a:lvl5pPr>
      <a:lvl6pPr marL="2514600" indent="-228600" algn="l" rtl="0" eaLnBrk="1" latinLnBrk="0" hangingPunct="1">
        <a:spcBef>
          <a:spcPct val="20000"/>
        </a:spcBef>
        <a:buChar char="•"/>
        <a:defRPr kumimoji="0" lang="tr-TR" sz="2000">
          <a:solidFill>
            <a:schemeClr val="tx1"/>
          </a:solidFill>
          <a:latin typeface="+mn-lt"/>
          <a:ea typeface="+mn-ea"/>
          <a:cs typeface="+mn-cs"/>
        </a:defRPr>
      </a:lvl6pPr>
      <a:lvl7pPr marL="2971800" indent="-228600" algn="l" rtl="0" eaLnBrk="1" latinLnBrk="0" hangingPunct="1">
        <a:spcBef>
          <a:spcPct val="20000"/>
        </a:spcBef>
        <a:buChar char="•"/>
        <a:defRPr kumimoji="0" lang="tr-TR" sz="2000">
          <a:solidFill>
            <a:schemeClr val="tx1"/>
          </a:solidFill>
          <a:latin typeface="+mn-lt"/>
          <a:ea typeface="+mn-ea"/>
          <a:cs typeface="+mn-cs"/>
        </a:defRPr>
      </a:lvl7pPr>
      <a:lvl8pPr marL="3429000" indent="-228600" algn="l" rtl="0" eaLnBrk="1" latinLnBrk="0" hangingPunct="1">
        <a:spcBef>
          <a:spcPct val="20000"/>
        </a:spcBef>
        <a:buChar char="•"/>
        <a:defRPr kumimoji="0" lang="tr-TR" sz="2000">
          <a:solidFill>
            <a:schemeClr val="tx1"/>
          </a:solidFill>
          <a:latin typeface="+mn-lt"/>
          <a:ea typeface="+mn-ea"/>
          <a:cs typeface="+mn-cs"/>
        </a:defRPr>
      </a:lvl8pPr>
      <a:lvl9pPr marL="3886200" indent="-228600" algn="l" rtl="0" eaLnBrk="1" latinLnBrk="0" hangingPunct="1">
        <a:spcBef>
          <a:spcPct val="20000"/>
        </a:spcBef>
        <a:buChar char="•"/>
        <a:defRPr kumimoji="0" lang="tr-TR" sz="2000">
          <a:solidFill>
            <a:schemeClr val="tx1"/>
          </a:solidFill>
          <a:latin typeface="+mn-lt"/>
          <a:ea typeface="+mn-ea"/>
          <a:cs typeface="+mn-cs"/>
        </a:defRPr>
      </a:lvl9pPr>
      <a:extLst/>
    </p:bodyStyle>
    <p:otherStyle>
      <a:lvl1pPr marL="0" algn="l" rtl="0" eaLnBrk="1" latinLnBrk="0" hangingPunct="1">
        <a:defRPr kumimoji="0" lang="tr-TR">
          <a:solidFill>
            <a:schemeClr val="tx1"/>
          </a:solidFill>
          <a:latin typeface="+mn-lt"/>
          <a:ea typeface="+mn-ea"/>
          <a:cs typeface="+mn-cs"/>
        </a:defRPr>
      </a:lvl1pPr>
      <a:lvl2pPr marL="457200" algn="l" rtl="0" eaLnBrk="1" latinLnBrk="0" hangingPunct="1">
        <a:defRPr kumimoji="0" lang="tr-TR">
          <a:solidFill>
            <a:schemeClr val="tx1"/>
          </a:solidFill>
          <a:latin typeface="+mn-lt"/>
          <a:ea typeface="+mn-ea"/>
          <a:cs typeface="+mn-cs"/>
        </a:defRPr>
      </a:lvl2pPr>
      <a:lvl3pPr marL="914400" algn="l" rtl="0" eaLnBrk="1" latinLnBrk="0" hangingPunct="1">
        <a:defRPr kumimoji="0" lang="tr-TR">
          <a:solidFill>
            <a:schemeClr val="tx1"/>
          </a:solidFill>
          <a:latin typeface="+mn-lt"/>
          <a:ea typeface="+mn-ea"/>
          <a:cs typeface="+mn-cs"/>
        </a:defRPr>
      </a:lvl3pPr>
      <a:lvl4pPr marL="1371600" algn="l" rtl="0" eaLnBrk="1" latinLnBrk="0" hangingPunct="1">
        <a:defRPr kumimoji="0" lang="tr-TR">
          <a:solidFill>
            <a:schemeClr val="tx1"/>
          </a:solidFill>
          <a:latin typeface="+mn-lt"/>
          <a:ea typeface="+mn-ea"/>
          <a:cs typeface="+mn-cs"/>
        </a:defRPr>
      </a:lvl4pPr>
      <a:lvl5pPr marL="1828800" algn="l" rtl="0" eaLnBrk="1" latinLnBrk="0" hangingPunct="1">
        <a:defRPr kumimoji="0" lang="tr-TR">
          <a:solidFill>
            <a:schemeClr val="tx1"/>
          </a:solidFill>
          <a:latin typeface="+mn-lt"/>
          <a:ea typeface="+mn-ea"/>
          <a:cs typeface="+mn-cs"/>
        </a:defRPr>
      </a:lvl5pPr>
      <a:lvl6pPr marL="2286000" algn="l" rtl="0" eaLnBrk="1" latinLnBrk="0" hangingPunct="1">
        <a:defRPr kumimoji="0" lang="tr-TR">
          <a:solidFill>
            <a:schemeClr val="tx1"/>
          </a:solidFill>
          <a:latin typeface="+mn-lt"/>
          <a:ea typeface="+mn-ea"/>
          <a:cs typeface="+mn-cs"/>
        </a:defRPr>
      </a:lvl6pPr>
      <a:lvl7pPr marL="2743200" algn="l" rtl="0" eaLnBrk="1" latinLnBrk="0" hangingPunct="1">
        <a:defRPr kumimoji="0" lang="tr-TR">
          <a:solidFill>
            <a:schemeClr val="tx1"/>
          </a:solidFill>
          <a:latin typeface="+mn-lt"/>
          <a:ea typeface="+mn-ea"/>
          <a:cs typeface="+mn-cs"/>
        </a:defRPr>
      </a:lvl7pPr>
      <a:lvl8pPr marL="3200400" algn="l" rtl="0" eaLnBrk="1" latinLnBrk="0" hangingPunct="1">
        <a:defRPr kumimoji="0" lang="tr-TR">
          <a:solidFill>
            <a:schemeClr val="tx1"/>
          </a:solidFill>
          <a:latin typeface="+mn-lt"/>
          <a:ea typeface="+mn-ea"/>
          <a:cs typeface="+mn-cs"/>
        </a:defRPr>
      </a:lvl8pPr>
      <a:lvl9pPr marL="3657600" algn="l" rtl="0" eaLnBrk="1" latinLnBrk="0" hangingPunct="1">
        <a:defRPr kumimoji="0" lang="tr-T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tr-TR"/>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tr-TR"/>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tr-TR"/>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tr-TR"/>
          </a:p>
        </p:txBody>
      </p:sp>
      <p:sp>
        <p:nvSpPr>
          <p:cNvPr id="10" name="Rectangle 24"/>
          <p:cNvSpPr>
            <a:spLocks noGrp="1"/>
          </p:cNvSpPr>
          <p:nvPr>
            <p:ph type="ctrTitle"/>
          </p:nvPr>
        </p:nvSpPr>
        <p:spPr>
          <a:xfrm>
            <a:off x="1891489" y="1124744"/>
            <a:ext cx="6757211" cy="3384376"/>
          </a:xfrm>
        </p:spPr>
        <p:txBody>
          <a:bodyPr>
            <a:normAutofit fontScale="90000"/>
          </a:bodyPr>
          <a:lstStyle/>
          <a:p>
            <a:r>
              <a:rPr lang="tr-TR" sz="7300" dirty="0" smtClean="0"/>
              <a:t>Yetişkin Eğitimi</a:t>
            </a:r>
            <a:r>
              <a:rPr lang="tr-TR" dirty="0" smtClean="0"/>
              <a:t/>
            </a:r>
            <a:br>
              <a:rPr lang="tr-TR" dirty="0" smtClean="0"/>
            </a:br>
            <a:r>
              <a:rPr lang="tr-TR" dirty="0" smtClean="0"/>
              <a:t/>
            </a:r>
            <a:br>
              <a:rPr lang="tr-TR" dirty="0" smtClean="0"/>
            </a:br>
            <a:endParaRPr lang="tr-TR" dirty="0"/>
          </a:p>
        </p:txBody>
      </p:sp>
      <p:sp>
        <p:nvSpPr>
          <p:cNvPr id="18" name="Rectangle 25"/>
          <p:cNvSpPr>
            <a:spLocks noGrp="1"/>
          </p:cNvSpPr>
          <p:nvPr>
            <p:ph type="subTitle" idx="1"/>
          </p:nvPr>
        </p:nvSpPr>
        <p:spPr>
          <a:xfrm>
            <a:off x="899592" y="4437112"/>
            <a:ext cx="7560840" cy="1754138"/>
          </a:xfrm>
        </p:spPr>
        <p:txBody>
          <a:bodyPr>
            <a:normAutofit/>
          </a:bodyPr>
          <a:lstStyle/>
          <a:p>
            <a:pPr algn="ctr"/>
            <a:r>
              <a:rPr lang="tr-TR" dirty="0" smtClean="0">
                <a:solidFill>
                  <a:schemeClr val="accent4">
                    <a:lumMod val="60000"/>
                    <a:lumOff val="40000"/>
                  </a:schemeClr>
                </a:solidFill>
              </a:rPr>
              <a:t>                                                      </a:t>
            </a:r>
            <a:r>
              <a:rPr lang="tr-TR" sz="2000" dirty="0" smtClean="0">
                <a:solidFill>
                  <a:schemeClr val="accent4">
                    <a:lumMod val="60000"/>
                    <a:lumOff val="40000"/>
                  </a:schemeClr>
                </a:solidFill>
              </a:rPr>
              <a:t>Dr. Serap KARABACAK  </a:t>
            </a:r>
            <a:endParaRPr lang="tr-TR" sz="2000" dirty="0">
              <a:solidFill>
                <a:schemeClr val="accent4">
                  <a:lumMod val="60000"/>
                  <a:lumOff val="40000"/>
                </a:schemeClr>
              </a:solidFill>
            </a:endParaRPr>
          </a:p>
          <a:p>
            <a:pPr algn="ctr"/>
            <a:r>
              <a:rPr lang="tr-TR" sz="2000" dirty="0" smtClean="0">
                <a:solidFill>
                  <a:schemeClr val="accent4">
                    <a:lumMod val="60000"/>
                    <a:lumOff val="40000"/>
                  </a:schemeClr>
                </a:solidFill>
              </a:rPr>
              <a:t>                                   Hayat Boyu Öğrenme Genel Müdürlüğü </a:t>
            </a:r>
          </a:p>
          <a:p>
            <a:pPr algn="ctr"/>
            <a:r>
              <a:rPr lang="tr-TR" sz="2000" dirty="0" smtClean="0">
                <a:solidFill>
                  <a:schemeClr val="accent4">
                    <a:lumMod val="60000"/>
                    <a:lumOff val="40000"/>
                  </a:schemeClr>
                </a:solidFill>
              </a:rPr>
              <a:t>                                  İzleme ve Değerlendirme Daire Başkanlığı </a:t>
            </a:r>
            <a:endParaRPr lang="tr-TR" sz="2000" dirty="0">
              <a:solidFill>
                <a:schemeClr val="accent4">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916833"/>
            <a:ext cx="7842448" cy="4032448"/>
          </a:xfrm>
        </p:spPr>
        <p:txBody>
          <a:bodyPr>
            <a:normAutofit/>
          </a:bodyPr>
          <a:lstStyle/>
          <a:p>
            <a:pPr marL="0" indent="0">
              <a:buNone/>
            </a:pPr>
            <a:r>
              <a:rPr lang="tr-TR" sz="2200" dirty="0" smtClean="0"/>
              <a:t>Yetişkinlerin öğrenme ile ilgili durumları 6 temel ilke ile açıklanabilir.  </a:t>
            </a:r>
          </a:p>
          <a:p>
            <a:pPr marL="0" indent="0">
              <a:buNone/>
            </a:pPr>
            <a:endParaRPr lang="tr-TR" sz="2200" b="1" dirty="0" smtClean="0"/>
          </a:p>
          <a:p>
            <a:pPr marL="0" indent="0" algn="just">
              <a:buNone/>
            </a:pPr>
            <a:r>
              <a:rPr lang="tr-TR" sz="2200" b="1" dirty="0" smtClean="0">
                <a:solidFill>
                  <a:srgbClr val="FFC000"/>
                </a:solidFill>
              </a:rPr>
              <a:t>1- Öğrenenin Bilme Gereksinimi</a:t>
            </a:r>
            <a:r>
              <a:rPr lang="tr-TR" sz="2200" b="1" dirty="0">
                <a:solidFill>
                  <a:srgbClr val="FFC000"/>
                </a:solidFill>
              </a:rPr>
              <a:t>: </a:t>
            </a:r>
            <a:r>
              <a:rPr lang="tr-TR" sz="2200" dirty="0">
                <a:solidFill>
                  <a:schemeClr val="accent4">
                    <a:lumMod val="60000"/>
                    <a:lumOff val="40000"/>
                  </a:schemeClr>
                </a:solidFill>
              </a:rPr>
              <a:t>Yetişkinler bir şeyi öğrenmeye başlamadan önce neden öğrenmeleri gerektiğini bilme gereksinimi duyar. Bir çok yetişkin, öğrenmenin getireceği yararları ve öğrenememenin getireceği olumsuz sonuçları araştırarak öğreneme etkinliğine katılıp katılmayacağına karar verir (</a:t>
            </a:r>
            <a:r>
              <a:rPr lang="tr-TR" sz="2200" dirty="0" err="1">
                <a:solidFill>
                  <a:schemeClr val="accent4">
                    <a:lumMod val="60000"/>
                    <a:lumOff val="40000"/>
                  </a:schemeClr>
                </a:solidFill>
              </a:rPr>
              <a:t>Tough</a:t>
            </a:r>
            <a:r>
              <a:rPr lang="tr-TR" sz="2200" dirty="0">
                <a:solidFill>
                  <a:schemeClr val="accent4">
                    <a:lumMod val="60000"/>
                    <a:lumOff val="40000"/>
                  </a:schemeClr>
                </a:solidFill>
              </a:rPr>
              <a:t> 1979)</a:t>
            </a:r>
          </a:p>
          <a:p>
            <a:pPr marL="0" indent="0">
              <a:buNone/>
            </a:pPr>
            <a:r>
              <a:rPr lang="tr-TR" dirty="0" smtClean="0">
                <a:solidFill>
                  <a:schemeClr val="accent4">
                    <a:lumMod val="60000"/>
                    <a:lumOff val="40000"/>
                  </a:schemeClr>
                </a:solidFill>
              </a:rPr>
              <a:t>  </a:t>
            </a:r>
            <a:endParaRPr lang="tr-TR" dirty="0">
              <a:solidFill>
                <a:schemeClr val="accent4">
                  <a:lumMod val="60000"/>
                  <a:lumOff val="40000"/>
                </a:schemeClr>
              </a:solidFill>
            </a:endParaRPr>
          </a:p>
        </p:txBody>
      </p:sp>
      <p:sp>
        <p:nvSpPr>
          <p:cNvPr id="3" name="Başlık 2"/>
          <p:cNvSpPr>
            <a:spLocks noGrp="1"/>
          </p:cNvSpPr>
          <p:nvPr>
            <p:ph type="title"/>
          </p:nvPr>
        </p:nvSpPr>
        <p:spPr/>
        <p:txBody>
          <a:bodyPr>
            <a:normAutofit/>
          </a:bodyPr>
          <a:lstStyle/>
          <a:p>
            <a:r>
              <a:rPr lang="tr-TR" sz="3200" dirty="0" err="1" smtClean="0"/>
              <a:t>Andragojinin</a:t>
            </a:r>
            <a:r>
              <a:rPr lang="tr-TR" sz="3200" dirty="0" smtClean="0"/>
              <a:t> İlkeleri</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10</a:t>
            </a:fld>
            <a:endParaRPr kumimoji="0" lang="tr-TR"/>
          </a:p>
        </p:txBody>
      </p:sp>
    </p:spTree>
    <p:extLst>
      <p:ext uri="{BB962C8B-B14F-4D97-AF65-F5344CB8AC3E}">
        <p14:creationId xmlns:p14="http://schemas.microsoft.com/office/powerpoint/2010/main" val="2874715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988839"/>
            <a:ext cx="7842448" cy="3600401"/>
          </a:xfrm>
        </p:spPr>
        <p:txBody>
          <a:bodyPr/>
          <a:lstStyle/>
          <a:p>
            <a:pPr marL="0" indent="0" algn="just">
              <a:buNone/>
            </a:pPr>
            <a:endParaRPr lang="tr-TR" sz="2400" dirty="0" smtClean="0"/>
          </a:p>
          <a:p>
            <a:pPr marL="0" indent="0" algn="just">
              <a:buNone/>
            </a:pPr>
            <a:r>
              <a:rPr lang="tr-TR" sz="2200" dirty="0" smtClean="0">
                <a:solidFill>
                  <a:schemeClr val="accent4">
                    <a:lumMod val="60000"/>
                    <a:lumOff val="40000"/>
                  </a:schemeClr>
                </a:solidFill>
              </a:rPr>
              <a:t>Bilme </a:t>
            </a:r>
            <a:r>
              <a:rPr lang="tr-TR" sz="2200" dirty="0">
                <a:solidFill>
                  <a:schemeClr val="accent4">
                    <a:lumMod val="60000"/>
                    <a:lumOff val="40000"/>
                  </a:schemeClr>
                </a:solidFill>
              </a:rPr>
              <a:t>gereksiniminde önemli olan bir noktada yetişkinin </a:t>
            </a:r>
            <a:r>
              <a:rPr lang="tr-TR" sz="2200" u="sng" dirty="0">
                <a:solidFill>
                  <a:srgbClr val="FFC000"/>
                </a:solidFill>
              </a:rPr>
              <a:t>şu anda bulunduğu nokta ile varmayı istediği nokta arasındaki farkı </a:t>
            </a:r>
            <a:r>
              <a:rPr lang="tr-TR" sz="2200" dirty="0">
                <a:solidFill>
                  <a:schemeClr val="accent4">
                    <a:lumMod val="60000"/>
                    <a:lumOff val="40000"/>
                  </a:schemeClr>
                </a:solidFill>
              </a:rPr>
              <a:t>kendi başlarına görmelerini sağlayacak </a:t>
            </a:r>
            <a:r>
              <a:rPr lang="tr-TR" sz="2200" dirty="0" smtClean="0">
                <a:solidFill>
                  <a:schemeClr val="accent4">
                    <a:lumMod val="60000"/>
                    <a:lumOff val="40000"/>
                  </a:schemeClr>
                </a:solidFill>
              </a:rPr>
              <a:t>gerçek </a:t>
            </a:r>
            <a:r>
              <a:rPr lang="tr-TR" sz="2200" dirty="0">
                <a:solidFill>
                  <a:schemeClr val="accent4">
                    <a:lumMod val="60000"/>
                    <a:lumOff val="40000"/>
                  </a:schemeClr>
                </a:solidFill>
              </a:rPr>
              <a:t>veya temsili deneyimler yaşamalarını </a:t>
            </a:r>
            <a:r>
              <a:rPr lang="tr-TR" sz="2200" dirty="0" smtClean="0">
                <a:solidFill>
                  <a:schemeClr val="accent4">
                    <a:lumMod val="60000"/>
                    <a:lumOff val="40000"/>
                  </a:schemeClr>
                </a:solidFill>
              </a:rPr>
              <a:t>sağlamaktır. </a:t>
            </a:r>
            <a:endParaRPr lang="tr-TR" sz="2200" dirty="0">
              <a:solidFill>
                <a:schemeClr val="accent4">
                  <a:lumMod val="60000"/>
                  <a:lumOff val="40000"/>
                </a:schemeClr>
              </a:solidFill>
            </a:endParaRPr>
          </a:p>
          <a:p>
            <a:pPr marL="0" indent="0">
              <a:buNone/>
            </a:pPr>
            <a:endParaRPr lang="tr-TR" dirty="0"/>
          </a:p>
        </p:txBody>
      </p:sp>
      <p:sp>
        <p:nvSpPr>
          <p:cNvPr id="3" name="Başlık 2"/>
          <p:cNvSpPr>
            <a:spLocks noGrp="1"/>
          </p:cNvSpPr>
          <p:nvPr>
            <p:ph type="title"/>
          </p:nvPr>
        </p:nvSpPr>
        <p:spPr/>
        <p:txBody>
          <a:bodyPr/>
          <a:lstStyle/>
          <a:p>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11</a:t>
            </a:fld>
            <a:endParaRPr kumimoji="0" lang="tr-TR"/>
          </a:p>
        </p:txBody>
      </p:sp>
    </p:spTree>
    <p:extLst>
      <p:ext uri="{BB962C8B-B14F-4D97-AF65-F5344CB8AC3E}">
        <p14:creationId xmlns:p14="http://schemas.microsoft.com/office/powerpoint/2010/main" val="3035168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656692"/>
            <a:ext cx="8352928" cy="5544616"/>
          </a:xfrm>
        </p:spPr>
        <p:txBody>
          <a:bodyPr>
            <a:normAutofit/>
          </a:bodyPr>
          <a:lstStyle/>
          <a:p>
            <a:pPr marL="0" indent="0" algn="just">
              <a:buNone/>
            </a:pPr>
            <a:r>
              <a:rPr lang="tr-TR" sz="2200" b="1" dirty="0">
                <a:solidFill>
                  <a:srgbClr val="FFC000"/>
                </a:solidFill>
              </a:rPr>
              <a:t>2- </a:t>
            </a:r>
            <a:r>
              <a:rPr lang="tr-TR" sz="2200" b="1" dirty="0" smtClean="0">
                <a:solidFill>
                  <a:srgbClr val="FFC000"/>
                </a:solidFill>
              </a:rPr>
              <a:t>Öğrenenin Benlik </a:t>
            </a:r>
            <a:r>
              <a:rPr lang="tr-TR" sz="2200" b="1" dirty="0">
                <a:solidFill>
                  <a:srgbClr val="FFC000"/>
                </a:solidFill>
              </a:rPr>
              <a:t>Algısı: </a:t>
            </a:r>
            <a:r>
              <a:rPr lang="tr-TR" sz="2200" dirty="0">
                <a:solidFill>
                  <a:schemeClr val="accent4">
                    <a:lumMod val="60000"/>
                    <a:lumOff val="40000"/>
                  </a:schemeClr>
                </a:solidFill>
              </a:rPr>
              <a:t>Yetişkinler benlik kavramlarına göre kendi kararlarının ve yaşamlarının sorumluluğunu üstlenirler. Başkaları tarafından kendilerini yönlendirme yeteneğine sahip biri olarak görülme ve ona göre davranılma yönünde derin bir psikolojik gereksinim duyarlar. </a:t>
            </a:r>
            <a:r>
              <a:rPr lang="tr-TR" sz="2200" u="sng" dirty="0">
                <a:solidFill>
                  <a:srgbClr val="FFC000"/>
                </a:solidFill>
              </a:rPr>
              <a:t>Başkalarının kendi isteklerini onlara </a:t>
            </a:r>
            <a:r>
              <a:rPr lang="tr-TR" sz="2200" u="sng" dirty="0" smtClean="0">
                <a:solidFill>
                  <a:srgbClr val="FFC000"/>
                </a:solidFill>
              </a:rPr>
              <a:t>dayattığını hissettiklerinde buna iki şekilde tepki gösterirler</a:t>
            </a:r>
          </a:p>
          <a:p>
            <a:pPr algn="just">
              <a:buFont typeface="Wingdings" pitchFamily="2" charset="2"/>
              <a:buChar char="Ø"/>
            </a:pPr>
            <a:r>
              <a:rPr lang="tr-TR" sz="2200" dirty="0" smtClean="0">
                <a:solidFill>
                  <a:schemeClr val="accent4">
                    <a:lumMod val="60000"/>
                    <a:lumOff val="40000"/>
                  </a:schemeClr>
                </a:solidFill>
              </a:rPr>
              <a:t> Öfkelenerek eğitim ortamını terk </a:t>
            </a:r>
            <a:r>
              <a:rPr lang="tr-TR" sz="2200" dirty="0">
                <a:solidFill>
                  <a:schemeClr val="accent4">
                    <a:lumMod val="60000"/>
                    <a:lumOff val="40000"/>
                  </a:schemeClr>
                </a:solidFill>
              </a:rPr>
              <a:t>edebilirler. </a:t>
            </a:r>
            <a:r>
              <a:rPr lang="tr-TR" sz="2200" dirty="0" smtClean="0">
                <a:solidFill>
                  <a:schemeClr val="accent4">
                    <a:lumMod val="60000"/>
                    <a:lumOff val="40000"/>
                  </a:schemeClr>
                </a:solidFill>
              </a:rPr>
              <a:t>Yetişkin </a:t>
            </a:r>
            <a:r>
              <a:rPr lang="tr-TR" sz="2200" dirty="0">
                <a:solidFill>
                  <a:schemeClr val="accent4">
                    <a:lumMod val="60000"/>
                    <a:lumOff val="40000"/>
                  </a:schemeClr>
                </a:solidFill>
              </a:rPr>
              <a:t>bir kişinin bağımlı </a:t>
            </a:r>
            <a:r>
              <a:rPr lang="tr-TR" sz="2200" dirty="0" smtClean="0">
                <a:solidFill>
                  <a:schemeClr val="accent4">
                    <a:lumMod val="60000"/>
                    <a:lumOff val="40000"/>
                  </a:schemeClr>
                </a:solidFill>
              </a:rPr>
              <a:t>kimliğinin </a:t>
            </a:r>
            <a:r>
              <a:rPr lang="tr-TR" sz="2200" dirty="0">
                <a:solidFill>
                  <a:schemeClr val="accent4">
                    <a:lumMod val="60000"/>
                    <a:lumOff val="40000"/>
                  </a:schemeClr>
                </a:solidFill>
              </a:rPr>
              <a:t>hatırlaması, </a:t>
            </a:r>
            <a:r>
              <a:rPr lang="tr-TR" sz="2200" dirty="0" smtClean="0">
                <a:solidFill>
                  <a:schemeClr val="accent4">
                    <a:lumMod val="60000"/>
                    <a:lumOff val="40000"/>
                  </a:schemeClr>
                </a:solidFill>
              </a:rPr>
              <a:t>içinde </a:t>
            </a:r>
            <a:r>
              <a:rPr lang="tr-TR" sz="2200" dirty="0">
                <a:solidFill>
                  <a:schemeClr val="accent4">
                    <a:lumMod val="60000"/>
                    <a:lumOff val="40000"/>
                  </a:schemeClr>
                </a:solidFill>
              </a:rPr>
              <a:t>bulunduğu döneme </a:t>
            </a:r>
            <a:r>
              <a:rPr lang="tr-TR" sz="2200" dirty="0" smtClean="0">
                <a:solidFill>
                  <a:schemeClr val="accent4">
                    <a:lumMod val="60000"/>
                    <a:lumOff val="40000"/>
                  </a:schemeClr>
                </a:solidFill>
              </a:rPr>
              <a:t>has; </a:t>
            </a:r>
            <a:r>
              <a:rPr lang="tr-TR" sz="2200" dirty="0">
                <a:solidFill>
                  <a:schemeClr val="accent4">
                    <a:lumMod val="60000"/>
                    <a:lumOff val="40000"/>
                  </a:schemeClr>
                </a:solidFill>
              </a:rPr>
              <a:t>özerk olma girişimi arasında bir çatışma yaratır. Yetişkinler bu çatışmanın yarattığı gerginlikten kurtulmak için etkinlik ortamını terk etme davranışı içine girerler. Yetişkin eğitimindeki yüksek terk oranlarının nedenlerinden birinin bu durum olduğu düşünülmektedir.</a:t>
            </a:r>
          </a:p>
          <a:p>
            <a:pPr algn="just">
              <a:buFont typeface="Wingdings" pitchFamily="2" charset="2"/>
              <a:buChar char="Ø"/>
            </a:pPr>
            <a:endParaRPr lang="tr-TR" sz="2400" dirty="0" smtClean="0"/>
          </a:p>
          <a:p>
            <a:pPr marL="0" indent="0" algn="just">
              <a:buNone/>
            </a:pPr>
            <a:endParaRPr lang="tr-TR" sz="2400" dirty="0" smtClean="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12</a:t>
            </a:fld>
            <a:endParaRPr kumimoji="0" lang="tr-TR"/>
          </a:p>
        </p:txBody>
      </p:sp>
    </p:spTree>
    <p:extLst>
      <p:ext uri="{BB962C8B-B14F-4D97-AF65-F5344CB8AC3E}">
        <p14:creationId xmlns:p14="http://schemas.microsoft.com/office/powerpoint/2010/main" val="1114547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484784"/>
            <a:ext cx="8058472" cy="3096344"/>
          </a:xfrm>
        </p:spPr>
        <p:txBody>
          <a:bodyPr>
            <a:normAutofit/>
          </a:bodyPr>
          <a:lstStyle/>
          <a:p>
            <a:pPr>
              <a:buFont typeface="Wingdings" pitchFamily="2" charset="2"/>
              <a:buChar char="Ø"/>
            </a:pPr>
            <a:r>
              <a:rPr lang="tr-TR" sz="2200" dirty="0">
                <a:solidFill>
                  <a:schemeClr val="accent4">
                    <a:lumMod val="60000"/>
                    <a:lumOff val="40000"/>
                  </a:schemeClr>
                </a:solidFill>
              </a:rPr>
              <a:t>Öğretim gibi bağımlı oldukları dönemi kendilerine hatırlatan bir etkinliğe katıldıklarında o dönemli kimliklerine geri dönerler ve bağımlı bir kişilik gibi davranmaya başlarlar. </a:t>
            </a:r>
            <a:endParaRPr lang="tr-TR" sz="2200" dirty="0" smtClean="0">
              <a:solidFill>
                <a:schemeClr val="accent4">
                  <a:lumMod val="60000"/>
                  <a:lumOff val="40000"/>
                </a:schemeClr>
              </a:solidFill>
            </a:endParaRPr>
          </a:p>
          <a:p>
            <a:pPr>
              <a:buFont typeface="Wingdings" pitchFamily="2" charset="2"/>
              <a:buChar char="Ø"/>
            </a:pPr>
            <a:endParaRPr lang="tr-TR" sz="2200" dirty="0"/>
          </a:p>
          <a:p>
            <a:pPr marL="0" indent="0">
              <a:buNone/>
            </a:pPr>
            <a:r>
              <a:rPr lang="tr-TR" sz="2200" dirty="0" smtClean="0">
                <a:solidFill>
                  <a:schemeClr val="accent4">
                    <a:lumMod val="60000"/>
                    <a:lumOff val="40000"/>
                  </a:schemeClr>
                </a:solidFill>
              </a:rPr>
              <a:t>Her ikisi de yetişkin eğitimi anlamında istenilen durumlardan değildir. </a:t>
            </a:r>
            <a:r>
              <a:rPr lang="tr-TR" sz="2200" dirty="0" smtClean="0">
                <a:solidFill>
                  <a:schemeClr val="accent4">
                    <a:lumMod val="60000"/>
                    <a:lumOff val="40000"/>
                  </a:schemeClr>
                </a:solidFill>
                <a:sym typeface="Wingdings" pitchFamily="2" charset="2"/>
              </a:rPr>
              <a:t> </a:t>
            </a:r>
            <a:endParaRPr lang="tr-TR" sz="22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13</a:t>
            </a:fld>
            <a:endParaRPr kumimoji="0" lang="tr-TR"/>
          </a:p>
        </p:txBody>
      </p:sp>
    </p:spTree>
    <p:extLst>
      <p:ext uri="{BB962C8B-B14F-4D97-AF65-F5344CB8AC3E}">
        <p14:creationId xmlns:p14="http://schemas.microsoft.com/office/powerpoint/2010/main" val="4174802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060848"/>
            <a:ext cx="7770440" cy="3744416"/>
          </a:xfrm>
        </p:spPr>
        <p:txBody>
          <a:bodyPr>
            <a:normAutofit/>
          </a:bodyPr>
          <a:lstStyle/>
          <a:p>
            <a:pPr marL="0" indent="0" algn="just">
              <a:buNone/>
            </a:pPr>
            <a:r>
              <a:rPr lang="tr-TR" sz="2300" b="1" dirty="0">
                <a:solidFill>
                  <a:srgbClr val="FFC000"/>
                </a:solidFill>
              </a:rPr>
              <a:t>3- Deneyimin Rolü: </a:t>
            </a:r>
            <a:r>
              <a:rPr lang="tr-TR" sz="2300" dirty="0">
                <a:solidFill>
                  <a:schemeClr val="accent4">
                    <a:lumMod val="60000"/>
                    <a:lumOff val="40000"/>
                  </a:schemeClr>
                </a:solidFill>
              </a:rPr>
              <a:t>Yetişkinler zaman içinde farklı ve çok sayıda deneyim sahibi olurlar ve bu deneyimler onların bireysel farklılıklarını arttırır. Aynı zamanda deneyim birikimine sahip olan yetişkinler öğrenmelerini kalıcı ya da anlamlı kılmak için kendi deneyimlerine başvururlar. </a:t>
            </a:r>
            <a:endParaRPr lang="tr-TR" sz="2300" dirty="0" smtClean="0">
              <a:solidFill>
                <a:schemeClr val="accent4">
                  <a:lumMod val="60000"/>
                  <a:lumOff val="40000"/>
                </a:schemeClr>
              </a:solidFill>
            </a:endParaRPr>
          </a:p>
          <a:p>
            <a:pPr marL="0" indent="0" algn="just">
              <a:buNone/>
            </a:pPr>
            <a:endParaRPr lang="tr-TR" sz="2400"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14</a:t>
            </a:fld>
            <a:endParaRPr kumimoji="0" lang="tr-TR"/>
          </a:p>
        </p:txBody>
      </p:sp>
    </p:spTree>
    <p:extLst>
      <p:ext uri="{BB962C8B-B14F-4D97-AF65-F5344CB8AC3E}">
        <p14:creationId xmlns:p14="http://schemas.microsoft.com/office/powerpoint/2010/main" val="2640119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052736"/>
            <a:ext cx="8064896" cy="4824536"/>
          </a:xfrm>
        </p:spPr>
        <p:txBody>
          <a:bodyPr>
            <a:noAutofit/>
          </a:bodyPr>
          <a:lstStyle/>
          <a:p>
            <a:pPr marL="0" indent="0" algn="just">
              <a:buNone/>
            </a:pPr>
            <a:r>
              <a:rPr lang="tr-TR" sz="2200" b="1" dirty="0" smtClean="0">
                <a:solidFill>
                  <a:srgbClr val="FFC000"/>
                </a:solidFill>
              </a:rPr>
              <a:t>4- Öğrenmeye </a:t>
            </a:r>
            <a:r>
              <a:rPr lang="tr-TR" sz="2200" b="1" dirty="0">
                <a:solidFill>
                  <a:srgbClr val="FFC000"/>
                </a:solidFill>
              </a:rPr>
              <a:t>Hazır </a:t>
            </a:r>
            <a:r>
              <a:rPr lang="tr-TR" sz="2200" b="1" dirty="0" smtClean="0">
                <a:solidFill>
                  <a:srgbClr val="FFC000"/>
                </a:solidFill>
              </a:rPr>
              <a:t>Olma</a:t>
            </a:r>
            <a:r>
              <a:rPr lang="tr-TR" sz="2200" b="1" dirty="0">
                <a:solidFill>
                  <a:srgbClr val="FFC000"/>
                </a:solidFill>
              </a:rPr>
              <a:t>: </a:t>
            </a:r>
            <a:r>
              <a:rPr lang="tr-TR" sz="2200" dirty="0">
                <a:solidFill>
                  <a:schemeClr val="accent4">
                    <a:lumMod val="60000"/>
                    <a:lumOff val="40000"/>
                  </a:schemeClr>
                </a:solidFill>
              </a:rPr>
              <a:t>Yetişkinler bilmeye gereksinim duydukları ve gerçek yaşamdaki sorunlarını çözeceğine inandıkları şeyleri öğrenmeye hazır olurlar. Ayrıca bir gelişim aşamasından diğerine geçmeleri ile bağlantılı durumları da öğrenmeye hazır olurlar. </a:t>
            </a:r>
          </a:p>
          <a:p>
            <a:endParaRPr lang="tr-TR" sz="2200" dirty="0" smtClean="0">
              <a:solidFill>
                <a:schemeClr val="accent4">
                  <a:lumMod val="60000"/>
                  <a:lumOff val="40000"/>
                </a:schemeClr>
              </a:solidFill>
            </a:endParaRPr>
          </a:p>
          <a:p>
            <a:pPr marL="0" indent="0" algn="just">
              <a:buNone/>
            </a:pPr>
            <a:r>
              <a:rPr lang="tr-TR" sz="2200" b="1" dirty="0" smtClean="0">
                <a:solidFill>
                  <a:srgbClr val="FFC000"/>
                </a:solidFill>
              </a:rPr>
              <a:t>5-Öğrenme </a:t>
            </a:r>
            <a:r>
              <a:rPr lang="tr-TR" sz="2200" b="1" dirty="0">
                <a:solidFill>
                  <a:srgbClr val="FFC000"/>
                </a:solidFill>
              </a:rPr>
              <a:t>Yönelimi: </a:t>
            </a:r>
            <a:r>
              <a:rPr lang="tr-TR" sz="2200" dirty="0">
                <a:solidFill>
                  <a:schemeClr val="accent4">
                    <a:lumMod val="60000"/>
                    <a:lumOff val="40000"/>
                  </a:schemeClr>
                </a:solidFill>
              </a:rPr>
              <a:t>Çocukların öğrenmeleri konu yönelimli iken yetişkinlerinki sorun, yaşam ya da görev yönelimlidir. Bu durumlarda herhangi birine yardım edeceğini öngördüklerinde öğrenmeye yönelirler. Öğrendiklerini gerçek yaşamlarına uygulayabildikleri oranda kalıcı öğrenmeleri gerçekleştirirler. </a:t>
            </a:r>
          </a:p>
          <a:p>
            <a:pPr marL="0" indent="0">
              <a:buNone/>
            </a:pPr>
            <a:endParaRPr lang="tr-TR" sz="2200"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15</a:t>
            </a:fld>
            <a:endParaRPr kumimoji="0" lang="tr-TR"/>
          </a:p>
        </p:txBody>
      </p:sp>
    </p:spTree>
    <p:extLst>
      <p:ext uri="{BB962C8B-B14F-4D97-AF65-F5344CB8AC3E}">
        <p14:creationId xmlns:p14="http://schemas.microsoft.com/office/powerpoint/2010/main" val="2331482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556793"/>
            <a:ext cx="8208912" cy="2736303"/>
          </a:xfrm>
        </p:spPr>
        <p:txBody>
          <a:bodyPr/>
          <a:lstStyle/>
          <a:p>
            <a:pPr marL="0" indent="0">
              <a:buNone/>
            </a:pPr>
            <a:endParaRPr lang="tr-TR" sz="2400" dirty="0" smtClean="0"/>
          </a:p>
          <a:p>
            <a:pPr marL="0" indent="0">
              <a:buNone/>
            </a:pPr>
            <a:r>
              <a:rPr lang="tr-TR" sz="2300" b="1" dirty="0" smtClean="0">
                <a:solidFill>
                  <a:srgbClr val="FFC000"/>
                </a:solidFill>
              </a:rPr>
              <a:t>6- Motivasyon</a:t>
            </a:r>
            <a:r>
              <a:rPr lang="tr-TR" sz="2300" b="1" dirty="0">
                <a:solidFill>
                  <a:srgbClr val="FFC000"/>
                </a:solidFill>
              </a:rPr>
              <a:t>: </a:t>
            </a:r>
            <a:r>
              <a:rPr lang="tr-TR" sz="2300" dirty="0">
                <a:solidFill>
                  <a:schemeClr val="accent4">
                    <a:lumMod val="60000"/>
                    <a:lumOff val="40000"/>
                  </a:schemeClr>
                </a:solidFill>
              </a:rPr>
              <a:t>Yetişkinler dışsal güdüleyicilere tepki verseler de (terfi, daha iyi bir iş..)en güçlü güdüleyiciler içsel baskılardır (iş tatmini, özgüvenin ve </a:t>
            </a:r>
            <a:r>
              <a:rPr lang="tr-TR" sz="2300" dirty="0" smtClean="0">
                <a:solidFill>
                  <a:schemeClr val="accent4">
                    <a:lumMod val="60000"/>
                    <a:lumOff val="40000"/>
                  </a:schemeClr>
                </a:solidFill>
              </a:rPr>
              <a:t>artması </a:t>
            </a:r>
            <a:r>
              <a:rPr lang="tr-TR" sz="2300" dirty="0" err="1">
                <a:solidFill>
                  <a:schemeClr val="accent4">
                    <a:lumMod val="60000"/>
                    <a:lumOff val="40000"/>
                  </a:schemeClr>
                </a:solidFill>
              </a:rPr>
              <a:t>vb</a:t>
            </a:r>
            <a:r>
              <a:rPr lang="tr-TR" sz="2300" dirty="0">
                <a:solidFill>
                  <a:schemeClr val="accent4">
                    <a:lumMod val="60000"/>
                    <a:lumOff val="40000"/>
                  </a:schemeClr>
                </a:solidFill>
              </a:rPr>
              <a:t>). İçsel güdüleyiciler yetişkin öğrenmesinde daha etkilidir. </a:t>
            </a:r>
          </a:p>
          <a:p>
            <a:pPr marL="0" indent="0">
              <a:buNone/>
            </a:pPr>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16</a:t>
            </a:fld>
            <a:endParaRPr kumimoji="0" lang="tr-TR"/>
          </a:p>
        </p:txBody>
      </p:sp>
    </p:spTree>
    <p:extLst>
      <p:ext uri="{BB962C8B-B14F-4D97-AF65-F5344CB8AC3E}">
        <p14:creationId xmlns:p14="http://schemas.microsoft.com/office/powerpoint/2010/main" val="3886185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p>
            <a:pPr marL="0" indent="0">
              <a:buNone/>
            </a:pPr>
            <a:endParaRPr lang="tr-TR" sz="2800"/>
          </a:p>
        </p:txBody>
      </p:sp>
      <p:sp>
        <p:nvSpPr>
          <p:cNvPr id="28" name="Rectangle 6"/>
          <p:cNvSpPr>
            <a:spLocks noGrp="1"/>
          </p:cNvSpPr>
          <p:nvPr>
            <p:ph type="title"/>
          </p:nvPr>
        </p:nvSpPr>
        <p:spPr/>
        <p:txBody>
          <a:bodyPr/>
          <a:lstStyle/>
          <a:p>
            <a:r>
              <a:rPr lang="tr-TR" dirty="0" smtClean="0"/>
              <a:t> </a:t>
            </a:r>
            <a:endParaRPr lang="tr-TR" dirty="0"/>
          </a:p>
        </p:txBody>
      </p:sp>
      <p:sp>
        <p:nvSpPr>
          <p:cNvPr id="17" name="Rectangle 8"/>
          <p:cNvSpPr>
            <a:spLocks noGrp="1"/>
          </p:cNvSpPr>
          <p:nvPr>
            <p:ph idx="1"/>
          </p:nvPr>
        </p:nvSpPr>
        <p:spPr>
          <a:xfrm>
            <a:off x="323528" y="1066800"/>
            <a:ext cx="7920880" cy="3946376"/>
          </a:xfrm>
        </p:spPr>
        <p:txBody>
          <a:bodyPr>
            <a:noAutofit/>
          </a:bodyPr>
          <a:lstStyle/>
          <a:p>
            <a:pPr marL="0" indent="0">
              <a:buNone/>
            </a:pPr>
            <a:r>
              <a:rPr lang="tr-TR" sz="2400" dirty="0" smtClean="0"/>
              <a:t>YETİŞKİNLERDE ÖĞRENME</a:t>
            </a:r>
          </a:p>
          <a:p>
            <a:pPr marL="0" indent="0">
              <a:buNone/>
            </a:pPr>
            <a:endParaRPr lang="tr-TR" sz="2400" dirty="0"/>
          </a:p>
          <a:p>
            <a:pPr marL="0" indent="0">
              <a:buNone/>
            </a:pPr>
            <a:r>
              <a:rPr lang="tr-TR" sz="2300" dirty="0" smtClean="0">
                <a:solidFill>
                  <a:schemeClr val="accent4">
                    <a:lumMod val="60000"/>
                    <a:lumOff val="40000"/>
                  </a:schemeClr>
                </a:solidFill>
              </a:rPr>
              <a:t>Yetişkinler 3 temel süreçte öğrenirler.</a:t>
            </a:r>
          </a:p>
          <a:p>
            <a:pPr marL="0" indent="0">
              <a:buNone/>
            </a:pPr>
            <a:endParaRPr lang="tr-TR" sz="2300" dirty="0" smtClean="0">
              <a:solidFill>
                <a:schemeClr val="accent4">
                  <a:lumMod val="60000"/>
                  <a:lumOff val="40000"/>
                </a:schemeClr>
              </a:solidFill>
            </a:endParaRPr>
          </a:p>
          <a:p>
            <a:pPr marL="0" indent="0">
              <a:buNone/>
            </a:pPr>
            <a:r>
              <a:rPr lang="tr-TR" sz="2300" dirty="0" smtClean="0">
                <a:solidFill>
                  <a:schemeClr val="accent4">
                    <a:lumMod val="60000"/>
                    <a:lumOff val="40000"/>
                  </a:schemeClr>
                </a:solidFill>
              </a:rPr>
              <a:t>1- Örgün eğitim (</a:t>
            </a:r>
            <a:r>
              <a:rPr lang="tr-TR" sz="2300" dirty="0" err="1" smtClean="0">
                <a:solidFill>
                  <a:schemeClr val="accent4">
                    <a:lumMod val="60000"/>
                    <a:lumOff val="40000"/>
                  </a:schemeClr>
                </a:solidFill>
              </a:rPr>
              <a:t>Formal</a:t>
            </a:r>
            <a:r>
              <a:rPr lang="tr-TR" sz="2300" dirty="0" smtClean="0">
                <a:solidFill>
                  <a:schemeClr val="accent4">
                    <a:lumMod val="60000"/>
                    <a:lumOff val="40000"/>
                  </a:schemeClr>
                </a:solidFill>
              </a:rPr>
              <a:t>)</a:t>
            </a:r>
          </a:p>
          <a:p>
            <a:pPr marL="0" indent="0">
              <a:buNone/>
            </a:pPr>
            <a:r>
              <a:rPr lang="tr-TR" sz="2300" dirty="0" smtClean="0">
                <a:solidFill>
                  <a:schemeClr val="accent4">
                    <a:lumMod val="60000"/>
                    <a:lumOff val="40000"/>
                  </a:schemeClr>
                </a:solidFill>
              </a:rPr>
              <a:t>2- Yaygın eğitim (</a:t>
            </a:r>
            <a:r>
              <a:rPr lang="tr-TR" sz="2300" dirty="0" err="1" smtClean="0">
                <a:solidFill>
                  <a:schemeClr val="accent4">
                    <a:lumMod val="60000"/>
                    <a:lumOff val="40000"/>
                  </a:schemeClr>
                </a:solidFill>
              </a:rPr>
              <a:t>nonformal</a:t>
            </a:r>
            <a:r>
              <a:rPr lang="tr-TR" sz="2300" dirty="0" smtClean="0">
                <a:solidFill>
                  <a:schemeClr val="accent4">
                    <a:lumMod val="60000"/>
                    <a:lumOff val="40000"/>
                  </a:schemeClr>
                </a:solidFill>
              </a:rPr>
              <a:t>)</a:t>
            </a:r>
          </a:p>
          <a:p>
            <a:pPr marL="0" indent="0">
              <a:buNone/>
            </a:pPr>
            <a:r>
              <a:rPr lang="tr-TR" sz="2300" dirty="0" smtClean="0">
                <a:solidFill>
                  <a:schemeClr val="accent4">
                    <a:lumMod val="60000"/>
                    <a:lumOff val="40000"/>
                  </a:schemeClr>
                </a:solidFill>
              </a:rPr>
              <a:t>3- Algın (</a:t>
            </a:r>
            <a:r>
              <a:rPr lang="tr-TR" sz="2300" dirty="0" err="1" smtClean="0">
                <a:solidFill>
                  <a:schemeClr val="accent4">
                    <a:lumMod val="60000"/>
                    <a:lumOff val="40000"/>
                  </a:schemeClr>
                </a:solidFill>
              </a:rPr>
              <a:t>informal</a:t>
            </a:r>
            <a:r>
              <a:rPr lang="tr-TR" sz="2300" dirty="0" smtClean="0">
                <a:solidFill>
                  <a:schemeClr val="accent4">
                    <a:lumMod val="60000"/>
                    <a:lumOff val="40000"/>
                  </a:schemeClr>
                </a:solidFill>
              </a:rPr>
              <a:t>) </a:t>
            </a:r>
          </a:p>
          <a:p>
            <a:pPr marL="0" indent="0">
              <a:buNone/>
            </a:pPr>
            <a:endParaRPr lang="tr-TR" sz="2400" dirty="0" smtClean="0"/>
          </a:p>
          <a:p>
            <a:pPr marL="0" indent="0">
              <a:buNone/>
            </a:pPr>
            <a:r>
              <a:rPr lang="tr-TR" sz="2400" dirty="0" smtClean="0"/>
              <a:t> </a:t>
            </a:r>
          </a:p>
          <a:p>
            <a:pPr marL="0" indent="0">
              <a:buNone/>
            </a:pPr>
            <a:r>
              <a:rPr lang="tr-TR" sz="2400" dirty="0" smtClean="0"/>
              <a:t> </a:t>
            </a:r>
            <a:endParaRPr lang="tr-TR" sz="2400" dirty="0">
              <a:solidFill>
                <a:schemeClr val="accent4">
                  <a:lumMod val="60000"/>
                  <a:lumOff val="40000"/>
                </a:schemeClr>
              </a:solidFill>
            </a:endParaRPr>
          </a:p>
          <a:p>
            <a:endParaRPr lang="tr-TR" sz="2400" dirty="0"/>
          </a:p>
        </p:txBody>
      </p:sp>
      <p:sp>
        <p:nvSpPr>
          <p:cNvPr id="2" name="Slayt Numarası Yer Tutucusu 1"/>
          <p:cNvSpPr>
            <a:spLocks noGrp="1"/>
          </p:cNvSpPr>
          <p:nvPr>
            <p:ph type="sldNum" sz="quarter" idx="11"/>
          </p:nvPr>
        </p:nvSpPr>
        <p:spPr/>
        <p:txBody>
          <a:bodyPr/>
          <a:lstStyle/>
          <a:p>
            <a:fld id="{169B2101-2E9F-420A-91A3-890890D84497}" type="slidenum">
              <a:rPr kumimoji="0" lang="tr-TR" sz="1200" smtClean="0"/>
              <a:pPr/>
              <a:t>17</a:t>
            </a:fld>
            <a:endParaRPr kumimoji="0"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916832"/>
            <a:ext cx="8280920" cy="4137323"/>
          </a:xfrm>
        </p:spPr>
        <p:txBody>
          <a:bodyPr>
            <a:normAutofit/>
          </a:bodyPr>
          <a:lstStyle/>
          <a:p>
            <a:pPr marL="0" indent="0">
              <a:buNone/>
            </a:pPr>
            <a:r>
              <a:rPr lang="tr-TR" sz="2400" dirty="0" smtClean="0">
                <a:solidFill>
                  <a:schemeClr val="accent4">
                    <a:lumMod val="60000"/>
                    <a:lumOff val="40000"/>
                  </a:schemeClr>
                </a:solidFill>
              </a:rPr>
              <a:t>Yetişkinler </a:t>
            </a:r>
            <a:r>
              <a:rPr lang="tr-TR" sz="2400" dirty="0">
                <a:solidFill>
                  <a:schemeClr val="accent4">
                    <a:lumMod val="60000"/>
                    <a:lumOff val="40000"/>
                  </a:schemeClr>
                </a:solidFill>
              </a:rPr>
              <a:t>N</a:t>
            </a:r>
            <a:r>
              <a:rPr lang="tr-TR" sz="2400" dirty="0" smtClean="0">
                <a:solidFill>
                  <a:schemeClr val="accent4">
                    <a:lumMod val="60000"/>
                    <a:lumOff val="40000"/>
                  </a:schemeClr>
                </a:solidFill>
              </a:rPr>
              <a:t>asıl Öğrenir?</a:t>
            </a:r>
          </a:p>
          <a:p>
            <a:pPr marL="0" indent="0">
              <a:buNone/>
            </a:pPr>
            <a:endParaRPr lang="tr-TR" sz="2200" dirty="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Yetişkinler en kolay kendilerini güvende hissettikleri ortamlarda öğrenirler. (GÜVEN ORTAMI)</a:t>
            </a:r>
          </a:p>
          <a:p>
            <a:pPr>
              <a:buFont typeface="Wingdings" pitchFamily="2" charset="2"/>
              <a:buChar char="Ø"/>
            </a:pPr>
            <a:endParaRPr lang="tr-TR" sz="2200"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Teorik anlatımlardan uzak uygulamalı eğitimlerin ağırlıklı olduğu bir öğrenme tasarımı ile en kolay öğrenirler. </a:t>
            </a:r>
          </a:p>
          <a:p>
            <a:pPr>
              <a:buFont typeface="Wingdings" pitchFamily="2" charset="2"/>
              <a:buChar char="Ø"/>
            </a:pPr>
            <a:endParaRPr lang="tr-TR" sz="2200"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Yetişkinlerin gelişim dönemleri dikkate alınarak planlanmış eğitim öğretim ortamlarında en kolay öğrenirler.  </a:t>
            </a:r>
          </a:p>
          <a:p>
            <a:pPr marL="0" indent="0">
              <a:buNone/>
            </a:pPr>
            <a:endParaRPr lang="tr-TR" sz="2400" dirty="0"/>
          </a:p>
        </p:txBody>
      </p:sp>
      <p:sp>
        <p:nvSpPr>
          <p:cNvPr id="3" name="Başlık 2"/>
          <p:cNvSpPr>
            <a:spLocks noGrp="1"/>
          </p:cNvSpPr>
          <p:nvPr>
            <p:ph type="title"/>
          </p:nvPr>
        </p:nvSpPr>
        <p:spPr>
          <a:xfrm>
            <a:off x="395536" y="620688"/>
            <a:ext cx="7696200" cy="1143000"/>
          </a:xfrm>
        </p:spPr>
        <p:txBody>
          <a:bodyPr>
            <a:normAutofit/>
          </a:bodyPr>
          <a:lstStyle/>
          <a:p>
            <a:r>
              <a:rPr lang="tr-TR" sz="3200" dirty="0" smtClean="0"/>
              <a:t>Yetişkinlerde Öğrenme</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18</a:t>
            </a:fld>
            <a:endParaRPr kumimoji="0" lang="tr-TR"/>
          </a:p>
        </p:txBody>
      </p:sp>
    </p:spTree>
    <p:extLst>
      <p:ext uri="{BB962C8B-B14F-4D97-AF65-F5344CB8AC3E}">
        <p14:creationId xmlns:p14="http://schemas.microsoft.com/office/powerpoint/2010/main" val="3323829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1052736"/>
            <a:ext cx="8130480" cy="5098362"/>
          </a:xfrm>
        </p:spPr>
        <p:txBody>
          <a:bodyPr>
            <a:normAutofit/>
          </a:bodyPr>
          <a:lstStyle/>
          <a:p>
            <a:pPr marL="0" indent="0">
              <a:buNone/>
            </a:pPr>
            <a:r>
              <a:rPr lang="tr-TR" dirty="0"/>
              <a:t>YETİŞKİNLERİN ÖĞRENME </a:t>
            </a:r>
            <a:r>
              <a:rPr lang="tr-TR" dirty="0" smtClean="0"/>
              <a:t>ÖZELLİKLERİ</a:t>
            </a:r>
          </a:p>
          <a:p>
            <a:pPr marL="0" indent="0">
              <a:buNone/>
            </a:pPr>
            <a:endParaRPr lang="tr-TR"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Yetişkinler eğitimin kendi konularıyla bağlantılı olmasını isterler.</a:t>
            </a:r>
          </a:p>
          <a:p>
            <a:pPr>
              <a:buFont typeface="Wingdings" pitchFamily="2" charset="2"/>
              <a:buChar char="Ø"/>
            </a:pPr>
            <a:r>
              <a:rPr lang="tr-TR" sz="2200" dirty="0" smtClean="0">
                <a:solidFill>
                  <a:schemeClr val="accent4">
                    <a:lumMod val="60000"/>
                    <a:lumOff val="40000"/>
                  </a:schemeClr>
                </a:solidFill>
              </a:rPr>
              <a:t>Gönüllü katılmak isterler.</a:t>
            </a:r>
          </a:p>
          <a:p>
            <a:pPr>
              <a:buFont typeface="Wingdings" pitchFamily="2" charset="2"/>
              <a:buChar char="Ø"/>
            </a:pPr>
            <a:r>
              <a:rPr lang="tr-TR" sz="2200" dirty="0" smtClean="0">
                <a:solidFill>
                  <a:schemeClr val="accent4">
                    <a:lumMod val="60000"/>
                    <a:lumOff val="40000"/>
                  </a:schemeClr>
                </a:solidFill>
              </a:rPr>
              <a:t>Yetişkinler eğitime etkin olarak katılmak isterler.</a:t>
            </a:r>
          </a:p>
          <a:p>
            <a:pPr>
              <a:buFont typeface="Wingdings" pitchFamily="2" charset="2"/>
              <a:buChar char="Ø"/>
            </a:pPr>
            <a:r>
              <a:rPr lang="tr-TR" sz="2200" dirty="0" smtClean="0">
                <a:solidFill>
                  <a:schemeClr val="accent4">
                    <a:lumMod val="60000"/>
                    <a:lumOff val="40000"/>
                  </a:schemeClr>
                </a:solidFill>
              </a:rPr>
              <a:t>Yetişkinler eğitimde tek düzelikten hoşlanmazlar, değişiklik isterler.</a:t>
            </a:r>
          </a:p>
          <a:p>
            <a:pPr>
              <a:buFont typeface="Wingdings" pitchFamily="2" charset="2"/>
              <a:buChar char="Ø"/>
            </a:pPr>
            <a:r>
              <a:rPr lang="tr-TR" sz="2200" dirty="0" smtClean="0">
                <a:solidFill>
                  <a:schemeClr val="accent4">
                    <a:lumMod val="60000"/>
                    <a:lumOff val="40000"/>
                  </a:schemeClr>
                </a:solidFill>
              </a:rPr>
              <a:t>Yetişkinler yapıcı eleştiri yapılmasını ve olumlu geribildirim verilmesini isterler.</a:t>
            </a:r>
          </a:p>
          <a:p>
            <a:pPr marL="0" indent="0">
              <a:buNone/>
            </a:pPr>
            <a:endParaRPr lang="tr-TR" dirty="0"/>
          </a:p>
          <a:p>
            <a:pPr marL="0" indent="0">
              <a:buNone/>
            </a:pPr>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19</a:t>
            </a:fld>
            <a:endParaRPr kumimoji="0" lang="tr-TR"/>
          </a:p>
        </p:txBody>
      </p:sp>
    </p:spTree>
    <p:extLst>
      <p:ext uri="{BB962C8B-B14F-4D97-AF65-F5344CB8AC3E}">
        <p14:creationId xmlns:p14="http://schemas.microsoft.com/office/powerpoint/2010/main" val="71409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905001"/>
            <a:ext cx="8058472" cy="3612232"/>
          </a:xfrm>
        </p:spPr>
        <p:txBody>
          <a:bodyPr/>
          <a:lstStyle/>
          <a:p>
            <a:pPr>
              <a:lnSpc>
                <a:spcPct val="150000"/>
              </a:lnSpc>
              <a:buFont typeface="Wingdings" pitchFamily="2" charset="2"/>
              <a:buChar char="Ø"/>
            </a:pPr>
            <a:r>
              <a:rPr lang="tr-TR" sz="2200" dirty="0" smtClean="0">
                <a:solidFill>
                  <a:schemeClr val="accent4">
                    <a:lumMod val="60000"/>
                    <a:lumOff val="40000"/>
                  </a:schemeClr>
                </a:solidFill>
              </a:rPr>
              <a:t>Yetişkin Kimdir?</a:t>
            </a:r>
          </a:p>
          <a:p>
            <a:pPr>
              <a:lnSpc>
                <a:spcPct val="150000"/>
              </a:lnSpc>
              <a:buFont typeface="Wingdings" pitchFamily="2" charset="2"/>
              <a:buChar char="Ø"/>
            </a:pPr>
            <a:r>
              <a:rPr lang="tr-TR" sz="2200" dirty="0" smtClean="0">
                <a:solidFill>
                  <a:schemeClr val="accent4">
                    <a:lumMod val="60000"/>
                    <a:lumOff val="40000"/>
                  </a:schemeClr>
                </a:solidFill>
              </a:rPr>
              <a:t>Yetişkin Eğitimi Nedir?</a:t>
            </a:r>
          </a:p>
          <a:p>
            <a:pPr>
              <a:lnSpc>
                <a:spcPct val="150000"/>
              </a:lnSpc>
              <a:buFont typeface="Wingdings" pitchFamily="2" charset="2"/>
              <a:buChar char="Ø"/>
            </a:pPr>
            <a:r>
              <a:rPr lang="tr-TR" sz="2200" dirty="0" smtClean="0">
                <a:solidFill>
                  <a:schemeClr val="accent4">
                    <a:lumMod val="60000"/>
                    <a:lumOff val="40000"/>
                  </a:schemeClr>
                </a:solidFill>
              </a:rPr>
              <a:t>Yetişkin Eğitiminin Temel İlkeleri (</a:t>
            </a:r>
            <a:r>
              <a:rPr lang="tr-TR" sz="2200" dirty="0" err="1" smtClean="0">
                <a:solidFill>
                  <a:schemeClr val="accent4">
                    <a:lumMod val="60000"/>
                    <a:lumOff val="40000"/>
                  </a:schemeClr>
                </a:solidFill>
              </a:rPr>
              <a:t>Andragoji</a:t>
            </a:r>
            <a:r>
              <a:rPr lang="tr-TR" sz="2200" dirty="0" smtClean="0">
                <a:solidFill>
                  <a:schemeClr val="accent4">
                    <a:lumMod val="60000"/>
                    <a:lumOff val="40000"/>
                  </a:schemeClr>
                </a:solidFill>
              </a:rPr>
              <a:t>)</a:t>
            </a:r>
          </a:p>
          <a:p>
            <a:pPr>
              <a:lnSpc>
                <a:spcPct val="150000"/>
              </a:lnSpc>
              <a:buFont typeface="Wingdings" pitchFamily="2" charset="2"/>
              <a:buChar char="Ø"/>
            </a:pPr>
            <a:r>
              <a:rPr lang="tr-TR" sz="2200" dirty="0" smtClean="0">
                <a:solidFill>
                  <a:schemeClr val="accent4">
                    <a:lumMod val="60000"/>
                    <a:lumOff val="40000"/>
                  </a:schemeClr>
                </a:solidFill>
              </a:rPr>
              <a:t>Yetişkinlerde Öğrenme</a:t>
            </a:r>
          </a:p>
          <a:p>
            <a:pPr>
              <a:lnSpc>
                <a:spcPct val="150000"/>
              </a:lnSpc>
              <a:buFont typeface="Wingdings" pitchFamily="2" charset="2"/>
              <a:buChar char="Ø"/>
            </a:pPr>
            <a:r>
              <a:rPr lang="tr-TR" sz="2200" dirty="0" smtClean="0">
                <a:solidFill>
                  <a:schemeClr val="accent4">
                    <a:lumMod val="60000"/>
                    <a:lumOff val="40000"/>
                  </a:schemeClr>
                </a:solidFill>
              </a:rPr>
              <a:t>Yetişkinlerin Öğrenme Özellikleri</a:t>
            </a:r>
          </a:p>
          <a:p>
            <a:pPr>
              <a:lnSpc>
                <a:spcPct val="150000"/>
              </a:lnSpc>
              <a:buFont typeface="Wingdings" pitchFamily="2" charset="2"/>
              <a:buChar char="Ø"/>
            </a:pPr>
            <a:r>
              <a:rPr lang="tr-TR" sz="2200" dirty="0" smtClean="0">
                <a:solidFill>
                  <a:schemeClr val="accent4">
                    <a:lumMod val="60000"/>
                    <a:lumOff val="40000"/>
                  </a:schemeClr>
                </a:solidFill>
              </a:rPr>
              <a:t>Yetişkinlerin Etkili Öğrenme Yolları</a:t>
            </a:r>
          </a:p>
          <a:p>
            <a:pPr>
              <a:buFont typeface="Wingdings" pitchFamily="2" charset="2"/>
              <a:buChar char="Ø"/>
            </a:pPr>
            <a:endParaRPr lang="tr-TR" dirty="0" smtClean="0"/>
          </a:p>
          <a:p>
            <a:pPr>
              <a:buFont typeface="Wingdings" pitchFamily="2" charset="2"/>
              <a:buChar char="Ø"/>
            </a:pPr>
            <a:endParaRPr lang="tr-TR" dirty="0" smtClean="0"/>
          </a:p>
          <a:p>
            <a:pPr>
              <a:buFont typeface="Wingdings" pitchFamily="2" charset="2"/>
              <a:buChar char="Ø"/>
            </a:pPr>
            <a:endParaRPr lang="tr-TR" dirty="0" smtClean="0"/>
          </a:p>
          <a:p>
            <a:pPr>
              <a:buFont typeface="Wingdings" pitchFamily="2" charset="2"/>
              <a:buChar char="Ø"/>
            </a:pPr>
            <a:endParaRPr lang="tr-TR" dirty="0" smtClean="0"/>
          </a:p>
        </p:txBody>
      </p:sp>
      <p:sp>
        <p:nvSpPr>
          <p:cNvPr id="3" name="Başlık 2"/>
          <p:cNvSpPr>
            <a:spLocks noGrp="1"/>
          </p:cNvSpPr>
          <p:nvPr>
            <p:ph type="title"/>
          </p:nvPr>
        </p:nvSpPr>
        <p:spPr/>
        <p:txBody>
          <a:bodyPr/>
          <a:lstStyle/>
          <a:p>
            <a:r>
              <a:rPr lang="tr-TR" dirty="0" smtClean="0"/>
              <a:t>İçerik</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a:t>
            </a:fld>
            <a:endParaRPr kumimoji="0" lang="tr-TR"/>
          </a:p>
        </p:txBody>
      </p:sp>
    </p:spTree>
    <p:extLst>
      <p:ext uri="{BB962C8B-B14F-4D97-AF65-F5344CB8AC3E}">
        <p14:creationId xmlns:p14="http://schemas.microsoft.com/office/powerpoint/2010/main" val="1007774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lgn="just">
              <a:buNone/>
            </a:pPr>
            <a:endParaRPr lang="tr-TR" dirty="0"/>
          </a:p>
          <a:p>
            <a:pPr marL="0" indent="0" algn="just">
              <a:buNone/>
            </a:pPr>
            <a:r>
              <a:rPr lang="tr-TR" sz="2200" dirty="0" smtClean="0">
                <a:solidFill>
                  <a:schemeClr val="accent4">
                    <a:lumMod val="60000"/>
                    <a:lumOff val="40000"/>
                  </a:schemeClr>
                </a:solidFill>
              </a:rPr>
              <a:t>Yaşı, katılma nedeni ne olursa olsun bütün yetişkinlerin ortak beklentisi gereksinimlerinin karşılandığı iyi bir eğitim almak </a:t>
            </a:r>
            <a:endParaRPr lang="tr-TR" sz="22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20</a:t>
            </a:fld>
            <a:endParaRPr kumimoji="0" lang="tr-TR"/>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298612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755576" y="457200"/>
            <a:ext cx="7855024" cy="955576"/>
          </a:xfrm>
        </p:spPr>
        <p:txBody>
          <a:bodyPr>
            <a:normAutofit/>
          </a:bodyPr>
          <a:lstStyle/>
          <a:p>
            <a:r>
              <a:rPr lang="tr-TR" sz="3100" dirty="0" smtClean="0"/>
              <a:t>Yetişkinler için en başarılı öğrenme yolları </a:t>
            </a:r>
            <a:endParaRPr lang="tr-TR" sz="3100" dirty="0"/>
          </a:p>
        </p:txBody>
      </p:sp>
      <p:grpSp>
        <p:nvGrpSpPr>
          <p:cNvPr id="5" name="Group 4"/>
          <p:cNvGrpSpPr>
            <a:grpSpLocks/>
          </p:cNvGrpSpPr>
          <p:nvPr/>
        </p:nvGrpSpPr>
        <p:grpSpPr bwMode="auto">
          <a:xfrm>
            <a:off x="910493" y="1830452"/>
            <a:ext cx="5523570" cy="4386114"/>
            <a:chOff x="671" y="1078"/>
            <a:chExt cx="3478" cy="2899"/>
          </a:xfrm>
        </p:grpSpPr>
        <p:grpSp>
          <p:nvGrpSpPr>
            <p:cNvPr id="6" name="Group 5"/>
            <p:cNvGrpSpPr>
              <a:grpSpLocks/>
            </p:cNvGrpSpPr>
            <p:nvPr/>
          </p:nvGrpSpPr>
          <p:grpSpPr bwMode="auto">
            <a:xfrm>
              <a:off x="671" y="1078"/>
              <a:ext cx="1219" cy="499"/>
              <a:chOff x="671" y="1078"/>
              <a:chExt cx="1219" cy="499"/>
            </a:xfrm>
          </p:grpSpPr>
          <p:pic>
            <p:nvPicPr>
              <p:cNvPr id="29" name="Picture 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 y="107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7"/>
              <p:cNvSpPr>
                <a:spLocks noChangeArrowheads="1"/>
              </p:cNvSpPr>
              <p:nvPr/>
            </p:nvSpPr>
            <p:spPr bwMode="auto">
              <a:xfrm>
                <a:off x="730" y="118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10%</a:t>
                </a:r>
              </a:p>
            </p:txBody>
          </p:sp>
        </p:grpSp>
        <p:grpSp>
          <p:nvGrpSpPr>
            <p:cNvPr id="7" name="Group 8"/>
            <p:cNvGrpSpPr>
              <a:grpSpLocks/>
            </p:cNvGrpSpPr>
            <p:nvPr/>
          </p:nvGrpSpPr>
          <p:grpSpPr bwMode="auto">
            <a:xfrm>
              <a:off x="671" y="1558"/>
              <a:ext cx="1219" cy="499"/>
              <a:chOff x="671" y="1558"/>
              <a:chExt cx="1219" cy="499"/>
            </a:xfrm>
          </p:grpSpPr>
          <p:pic>
            <p:nvPicPr>
              <p:cNvPr id="27" name="Picture 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 y="155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tangle 10"/>
              <p:cNvSpPr>
                <a:spLocks noChangeArrowheads="1"/>
              </p:cNvSpPr>
              <p:nvPr/>
            </p:nvSpPr>
            <p:spPr bwMode="auto">
              <a:xfrm>
                <a:off x="730" y="166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20%</a:t>
                </a:r>
              </a:p>
            </p:txBody>
          </p:sp>
        </p:grpSp>
        <p:grpSp>
          <p:nvGrpSpPr>
            <p:cNvPr id="8" name="Group 11"/>
            <p:cNvGrpSpPr>
              <a:grpSpLocks/>
            </p:cNvGrpSpPr>
            <p:nvPr/>
          </p:nvGrpSpPr>
          <p:grpSpPr bwMode="auto">
            <a:xfrm>
              <a:off x="671" y="2038"/>
              <a:ext cx="1219" cy="499"/>
              <a:chOff x="671" y="2038"/>
              <a:chExt cx="1219" cy="499"/>
            </a:xfrm>
          </p:grpSpPr>
          <p:pic>
            <p:nvPicPr>
              <p:cNvPr id="25" name="Picture 1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 y="203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13"/>
              <p:cNvSpPr>
                <a:spLocks noChangeArrowheads="1"/>
              </p:cNvSpPr>
              <p:nvPr/>
            </p:nvSpPr>
            <p:spPr bwMode="auto">
              <a:xfrm>
                <a:off x="730" y="214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30%</a:t>
                </a:r>
              </a:p>
            </p:txBody>
          </p:sp>
        </p:grpSp>
        <p:grpSp>
          <p:nvGrpSpPr>
            <p:cNvPr id="9" name="Group 14"/>
            <p:cNvGrpSpPr>
              <a:grpSpLocks/>
            </p:cNvGrpSpPr>
            <p:nvPr/>
          </p:nvGrpSpPr>
          <p:grpSpPr bwMode="auto">
            <a:xfrm>
              <a:off x="671" y="2518"/>
              <a:ext cx="1219" cy="499"/>
              <a:chOff x="671" y="2518"/>
              <a:chExt cx="1219" cy="499"/>
            </a:xfrm>
          </p:grpSpPr>
          <p:pic>
            <p:nvPicPr>
              <p:cNvPr id="23" name="Picture 15"/>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1" y="251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16"/>
              <p:cNvSpPr>
                <a:spLocks noChangeArrowheads="1"/>
              </p:cNvSpPr>
              <p:nvPr/>
            </p:nvSpPr>
            <p:spPr bwMode="auto">
              <a:xfrm>
                <a:off x="730" y="262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50%</a:t>
                </a:r>
              </a:p>
            </p:txBody>
          </p:sp>
        </p:grpSp>
        <p:grpSp>
          <p:nvGrpSpPr>
            <p:cNvPr id="10" name="Group 17"/>
            <p:cNvGrpSpPr>
              <a:grpSpLocks/>
            </p:cNvGrpSpPr>
            <p:nvPr/>
          </p:nvGrpSpPr>
          <p:grpSpPr bwMode="auto">
            <a:xfrm>
              <a:off x="671" y="2998"/>
              <a:ext cx="1219" cy="499"/>
              <a:chOff x="671" y="2998"/>
              <a:chExt cx="1219" cy="499"/>
            </a:xfrm>
          </p:grpSpPr>
          <p:pic>
            <p:nvPicPr>
              <p:cNvPr id="21" name="Picture 18"/>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1" y="299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9"/>
              <p:cNvSpPr>
                <a:spLocks noChangeArrowheads="1"/>
              </p:cNvSpPr>
              <p:nvPr/>
            </p:nvSpPr>
            <p:spPr bwMode="auto">
              <a:xfrm>
                <a:off x="730" y="310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70%</a:t>
                </a:r>
              </a:p>
            </p:txBody>
          </p:sp>
        </p:grpSp>
        <p:grpSp>
          <p:nvGrpSpPr>
            <p:cNvPr id="11" name="Group 20"/>
            <p:cNvGrpSpPr>
              <a:grpSpLocks/>
            </p:cNvGrpSpPr>
            <p:nvPr/>
          </p:nvGrpSpPr>
          <p:grpSpPr bwMode="auto">
            <a:xfrm>
              <a:off x="671" y="3478"/>
              <a:ext cx="1219" cy="499"/>
              <a:chOff x="671" y="3478"/>
              <a:chExt cx="1219" cy="499"/>
            </a:xfrm>
          </p:grpSpPr>
          <p:pic>
            <p:nvPicPr>
              <p:cNvPr id="19" name="Picture 21"/>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1" y="347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22"/>
              <p:cNvSpPr>
                <a:spLocks noChangeArrowheads="1"/>
              </p:cNvSpPr>
              <p:nvPr/>
            </p:nvSpPr>
            <p:spPr bwMode="auto">
              <a:xfrm>
                <a:off x="730" y="358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90%</a:t>
                </a:r>
              </a:p>
            </p:txBody>
          </p:sp>
        </p:grpSp>
        <p:sp>
          <p:nvSpPr>
            <p:cNvPr id="12" name="Rectangle 23"/>
            <p:cNvSpPr>
              <a:spLocks noChangeArrowheads="1"/>
            </p:cNvSpPr>
            <p:nvPr/>
          </p:nvSpPr>
          <p:spPr bwMode="auto">
            <a:xfrm>
              <a:off x="1919" y="1152"/>
              <a:ext cx="879"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AU" sz="2400" b="1" i="0" u="none" strike="noStrike" kern="0" cap="none" spc="0" normalizeH="0" baseline="0" noProof="0" dirty="0">
                  <a:ln>
                    <a:noFill/>
                  </a:ln>
                  <a:solidFill>
                    <a:srgbClr val="FFFF00"/>
                  </a:solidFill>
                  <a:effectLst>
                    <a:outerShdw blurRad="38100" dist="38100" dir="2700000" algn="tl">
                      <a:srgbClr val="000000">
                        <a:alpha val="43137"/>
                      </a:srgbClr>
                    </a:outerShdw>
                  </a:effectLst>
                  <a:uLnTx/>
                  <a:uFillTx/>
                  <a:latin typeface="Garamond"/>
                  <a:cs typeface="Arial" charset="0"/>
                </a:rPr>
                <a:t>OKUMA</a:t>
              </a:r>
            </a:p>
          </p:txBody>
        </p:sp>
        <p:sp>
          <p:nvSpPr>
            <p:cNvPr id="13" name="Rectangle 24"/>
            <p:cNvSpPr>
              <a:spLocks noChangeArrowheads="1"/>
            </p:cNvSpPr>
            <p:nvPr/>
          </p:nvSpPr>
          <p:spPr bwMode="auto">
            <a:xfrm>
              <a:off x="1919" y="1632"/>
              <a:ext cx="872"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AU" sz="2400" b="1" i="0" u="none" strike="noStrike" kern="0" cap="none" spc="0" normalizeH="0" baseline="0" noProof="0" dirty="0">
                  <a:ln>
                    <a:noFill/>
                  </a:ln>
                  <a:solidFill>
                    <a:srgbClr val="FFFF00"/>
                  </a:solidFill>
                  <a:effectLst/>
                  <a:uLnTx/>
                  <a:uFillTx/>
                  <a:latin typeface="Garamond"/>
                  <a:cs typeface="Arial" charset="0"/>
                </a:rPr>
                <a:t>DUYMA</a:t>
              </a:r>
            </a:p>
          </p:txBody>
        </p:sp>
        <p:sp>
          <p:nvSpPr>
            <p:cNvPr id="14" name="Rectangle 25"/>
            <p:cNvSpPr>
              <a:spLocks noChangeArrowheads="1"/>
            </p:cNvSpPr>
            <p:nvPr/>
          </p:nvSpPr>
          <p:spPr bwMode="auto">
            <a:xfrm>
              <a:off x="1872" y="2112"/>
              <a:ext cx="937"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tr-TR" sz="2400" b="1" i="0" u="none" strike="noStrike" kern="0" cap="none" spc="0" normalizeH="0" baseline="0" noProof="0" dirty="0">
                  <a:ln>
                    <a:noFill/>
                  </a:ln>
                  <a:solidFill>
                    <a:srgbClr val="FFFF00"/>
                  </a:solidFill>
                  <a:effectLst/>
                  <a:uLnTx/>
                  <a:uFillTx/>
                  <a:latin typeface="Garamond"/>
                  <a:cs typeface="Arial" charset="0"/>
                </a:rPr>
                <a:t> </a:t>
              </a:r>
              <a:r>
                <a:rPr kumimoji="0" lang="en-AU" sz="2400" b="1" i="0" u="none" strike="noStrike" kern="0" cap="none" spc="0" normalizeH="0" baseline="0" noProof="0" dirty="0">
                  <a:ln>
                    <a:noFill/>
                  </a:ln>
                  <a:solidFill>
                    <a:srgbClr val="FFFF00"/>
                  </a:solidFill>
                  <a:effectLst/>
                  <a:uLnTx/>
                  <a:uFillTx/>
                  <a:latin typeface="Garamond"/>
                  <a:cs typeface="Arial" charset="0"/>
                </a:rPr>
                <a:t>GÖRME</a:t>
              </a:r>
            </a:p>
          </p:txBody>
        </p:sp>
        <p:sp>
          <p:nvSpPr>
            <p:cNvPr id="15" name="Rectangle 26"/>
            <p:cNvSpPr>
              <a:spLocks noChangeArrowheads="1"/>
            </p:cNvSpPr>
            <p:nvPr/>
          </p:nvSpPr>
          <p:spPr bwMode="auto">
            <a:xfrm>
              <a:off x="1872" y="2592"/>
              <a:ext cx="2108"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tr-TR" sz="2400" b="1" i="0" u="none" strike="noStrike" kern="0" cap="none" spc="0" normalizeH="0" baseline="0" noProof="0" dirty="0">
                  <a:ln>
                    <a:noFill/>
                  </a:ln>
                  <a:solidFill>
                    <a:srgbClr val="FFFF00"/>
                  </a:solidFill>
                  <a:effectLst/>
                  <a:uLnTx/>
                  <a:uFillTx/>
                  <a:latin typeface="Garamond"/>
                  <a:cs typeface="Arial" charset="0"/>
                </a:rPr>
                <a:t> </a:t>
              </a:r>
              <a:r>
                <a:rPr kumimoji="0" lang="en-AU" sz="2400" b="1" i="0" u="none" strike="noStrike" kern="0" cap="none" spc="0" normalizeH="0" baseline="0" noProof="0" dirty="0">
                  <a:ln>
                    <a:noFill/>
                  </a:ln>
                  <a:solidFill>
                    <a:srgbClr val="FFFF00"/>
                  </a:solidFill>
                  <a:effectLst/>
                  <a:uLnTx/>
                  <a:uFillTx/>
                  <a:latin typeface="Garamond"/>
                  <a:cs typeface="Arial" charset="0"/>
                </a:rPr>
                <a:t>DUYMA</a:t>
              </a:r>
              <a:r>
                <a:rPr kumimoji="0" lang="tr-TR" sz="2400" b="1" i="0" u="none" strike="noStrike" kern="0" cap="none" spc="0" normalizeH="0" baseline="0" noProof="0" dirty="0">
                  <a:ln>
                    <a:noFill/>
                  </a:ln>
                  <a:solidFill>
                    <a:srgbClr val="FFFF00"/>
                  </a:solidFill>
                  <a:effectLst/>
                  <a:uLnTx/>
                  <a:uFillTx/>
                  <a:latin typeface="Garamond"/>
                  <a:cs typeface="Arial" charset="0"/>
                </a:rPr>
                <a:t> VE</a:t>
              </a:r>
              <a:r>
                <a:rPr kumimoji="0" lang="en-AU" sz="2400" b="1" i="0" u="none" strike="noStrike" kern="0" cap="none" spc="0" normalizeH="0" baseline="0" noProof="0" dirty="0">
                  <a:ln>
                    <a:noFill/>
                  </a:ln>
                  <a:solidFill>
                    <a:srgbClr val="FFFF00"/>
                  </a:solidFill>
                  <a:effectLst/>
                  <a:uLnTx/>
                  <a:uFillTx/>
                  <a:latin typeface="Garamond"/>
                  <a:cs typeface="Arial" charset="0"/>
                </a:rPr>
                <a:t> GÖRME</a:t>
              </a:r>
            </a:p>
          </p:txBody>
        </p:sp>
        <p:sp>
          <p:nvSpPr>
            <p:cNvPr id="16" name="Rectangle 27"/>
            <p:cNvSpPr>
              <a:spLocks noChangeArrowheads="1"/>
            </p:cNvSpPr>
            <p:nvPr/>
          </p:nvSpPr>
          <p:spPr bwMode="auto">
            <a:xfrm>
              <a:off x="1872" y="3072"/>
              <a:ext cx="1147"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tr-TR" sz="2400" b="1" i="0" u="none" strike="noStrike" kern="0" cap="none" spc="0" normalizeH="0" baseline="0" noProof="0" dirty="0">
                  <a:ln>
                    <a:noFill/>
                  </a:ln>
                  <a:solidFill>
                    <a:srgbClr val="FFFF00"/>
                  </a:solidFill>
                  <a:effectLst/>
                  <a:uLnTx/>
                  <a:uFillTx/>
                  <a:latin typeface="Garamond"/>
                  <a:cs typeface="Arial" charset="0"/>
                </a:rPr>
                <a:t> </a:t>
              </a:r>
              <a:r>
                <a:rPr kumimoji="0" lang="en-AU" sz="2400" b="1" i="0" u="none" strike="noStrike" kern="0" cap="none" spc="0" normalizeH="0" baseline="0" noProof="0" dirty="0">
                  <a:ln>
                    <a:noFill/>
                  </a:ln>
                  <a:solidFill>
                    <a:srgbClr val="FFFF00"/>
                  </a:solidFill>
                  <a:effectLst/>
                  <a:uLnTx/>
                  <a:uFillTx/>
                  <a:latin typeface="Garamond"/>
                  <a:cs typeface="Arial" charset="0"/>
                </a:rPr>
                <a:t>SÖYLEME</a:t>
              </a:r>
            </a:p>
          </p:txBody>
        </p:sp>
        <p:sp>
          <p:nvSpPr>
            <p:cNvPr id="17" name="Rectangle 28"/>
            <p:cNvSpPr>
              <a:spLocks noChangeArrowheads="1"/>
            </p:cNvSpPr>
            <p:nvPr/>
          </p:nvSpPr>
          <p:spPr bwMode="auto">
            <a:xfrm>
              <a:off x="1872" y="3552"/>
              <a:ext cx="864"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tr-TR" sz="2400" b="1" i="0" u="none" strike="noStrike" kern="0" cap="none" spc="0" normalizeH="0" baseline="0" noProof="0" dirty="0">
                  <a:ln>
                    <a:noFill/>
                  </a:ln>
                  <a:solidFill>
                    <a:srgbClr val="FFFF00"/>
                  </a:solidFill>
                  <a:effectLst/>
                  <a:uLnTx/>
                  <a:uFillTx/>
                  <a:latin typeface="Garamond"/>
                  <a:cs typeface="Arial" charset="0"/>
                </a:rPr>
                <a:t> </a:t>
              </a:r>
              <a:r>
                <a:rPr kumimoji="0" lang="en-AU" sz="2400" b="1" i="0" u="none" strike="noStrike" kern="0" cap="none" spc="0" normalizeH="0" baseline="0" noProof="0" dirty="0">
                  <a:ln>
                    <a:noFill/>
                  </a:ln>
                  <a:solidFill>
                    <a:srgbClr val="FFFF00"/>
                  </a:solidFill>
                  <a:effectLst/>
                  <a:uLnTx/>
                  <a:uFillTx/>
                  <a:latin typeface="Garamond"/>
                  <a:cs typeface="Arial" charset="0"/>
                </a:rPr>
                <a:t>YAPMA</a:t>
              </a:r>
            </a:p>
          </p:txBody>
        </p:sp>
        <p:sp>
          <p:nvSpPr>
            <p:cNvPr id="18" name="Rectangle 29"/>
            <p:cNvSpPr>
              <a:spLocks noChangeArrowheads="1"/>
            </p:cNvSpPr>
            <p:nvPr/>
          </p:nvSpPr>
          <p:spPr bwMode="auto">
            <a:xfrm>
              <a:off x="4032" y="2159"/>
              <a:ext cx="117" cy="346"/>
            </a:xfrm>
            <a:prstGeom prst="rect">
              <a:avLst/>
            </a:prstGeom>
            <a:noFill/>
            <a:ln w="9525">
              <a:noFill/>
              <a:miter lim="800000"/>
              <a:headEnd/>
              <a:tailEnd/>
            </a:ln>
            <a:effectLst>
              <a:outerShdw dist="35921" dir="2700000" algn="ctr" rotWithShape="0">
                <a:srgbClr val="000514"/>
              </a:outerShdw>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AU" sz="2800" b="1" i="0" u="none" strike="noStrike" kern="0" cap="none" spc="0" normalizeH="0" baseline="0" noProof="0" dirty="0">
                <a:ln>
                  <a:noFill/>
                </a:ln>
                <a:solidFill>
                  <a:srgbClr val="FFFF00"/>
                </a:solidFill>
                <a:effectLst/>
                <a:uLnTx/>
                <a:uFillTx/>
                <a:latin typeface="Garamond"/>
                <a:cs typeface="Arial" charset="0"/>
              </a:endParaRPr>
            </a:p>
          </p:txBody>
        </p:sp>
      </p:grpSp>
      <p:sp>
        <p:nvSpPr>
          <p:cNvPr id="2" name="Slayt Numarası Yer Tutucusu 1"/>
          <p:cNvSpPr>
            <a:spLocks noGrp="1"/>
          </p:cNvSpPr>
          <p:nvPr>
            <p:ph type="sldNum" sz="quarter" idx="11"/>
          </p:nvPr>
        </p:nvSpPr>
        <p:spPr/>
        <p:txBody>
          <a:bodyPr/>
          <a:lstStyle/>
          <a:p>
            <a:fld id="{169B2101-2E9F-420A-91A3-890890D84497}" type="slidenum">
              <a:rPr kumimoji="0" lang="tr-TR" sz="1200" smtClean="0"/>
              <a:pPr/>
              <a:t>21</a:t>
            </a:fld>
            <a:endParaRPr kumimoji="0" lang="tr-TR"/>
          </a:p>
        </p:txBody>
      </p:sp>
      <p:sp>
        <p:nvSpPr>
          <p:cNvPr id="4" name="Metin kutusu 3"/>
          <p:cNvSpPr txBox="1"/>
          <p:nvPr/>
        </p:nvSpPr>
        <p:spPr>
          <a:xfrm>
            <a:off x="5508104" y="6023197"/>
            <a:ext cx="2603341" cy="461665"/>
          </a:xfrm>
          <a:prstGeom prst="rect">
            <a:avLst/>
          </a:prstGeom>
          <a:noFill/>
        </p:spPr>
        <p:txBody>
          <a:bodyPr wrap="square" rtlCol="0">
            <a:spAutoFit/>
          </a:bodyPr>
          <a:lstStyle/>
          <a:p>
            <a:r>
              <a:rPr lang="tr-TR" sz="2400" dirty="0" smtClean="0">
                <a:solidFill>
                  <a:schemeClr val="accent4">
                    <a:lumMod val="60000"/>
                    <a:lumOff val="40000"/>
                  </a:schemeClr>
                </a:solidFill>
              </a:rPr>
              <a:t>Yapma+ ….</a:t>
            </a:r>
            <a:endParaRPr lang="tr-TR" sz="2400" dirty="0">
              <a:solidFill>
                <a:schemeClr val="accent4">
                  <a:lumMod val="60000"/>
                  <a:lumOff val="40000"/>
                </a:schemeClr>
              </a:solidFill>
            </a:endParaRPr>
          </a:p>
        </p:txBody>
      </p:sp>
    </p:spTree>
    <p:extLst>
      <p:ext uri="{BB962C8B-B14F-4D97-AF65-F5344CB8AC3E}">
        <p14:creationId xmlns:p14="http://schemas.microsoft.com/office/powerpoint/2010/main" val="4077304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7992" y="1941767"/>
            <a:ext cx="8496944" cy="4209331"/>
          </a:xfrm>
        </p:spPr>
        <p:txBody>
          <a:bodyPr>
            <a:normAutofit/>
          </a:bodyPr>
          <a:lstStyle/>
          <a:p>
            <a:pPr>
              <a:lnSpc>
                <a:spcPct val="150000"/>
              </a:lnSpc>
              <a:buFont typeface="Wingdings" pitchFamily="2" charset="2"/>
              <a:buChar char="Ø"/>
            </a:pPr>
            <a:r>
              <a:rPr lang="tr-TR" sz="2200" dirty="0">
                <a:solidFill>
                  <a:schemeClr val="accent4">
                    <a:lumMod val="60000"/>
                    <a:lumOff val="40000"/>
                  </a:schemeClr>
                </a:solidFill>
              </a:rPr>
              <a:t>Korku (</a:t>
            </a:r>
            <a:r>
              <a:rPr lang="tr-TR" sz="2200" dirty="0" err="1">
                <a:solidFill>
                  <a:schemeClr val="accent4">
                    <a:lumMod val="60000"/>
                    <a:lumOff val="40000"/>
                  </a:schemeClr>
                </a:solidFill>
              </a:rPr>
              <a:t>örn</a:t>
            </a:r>
            <a:r>
              <a:rPr lang="tr-TR" sz="2200" dirty="0">
                <a:solidFill>
                  <a:schemeClr val="accent4">
                    <a:lumMod val="60000"/>
                    <a:lumOff val="40000"/>
                  </a:schemeClr>
                </a:solidFill>
              </a:rPr>
              <a:t>; </a:t>
            </a:r>
            <a:r>
              <a:rPr lang="tr-TR" sz="2200" dirty="0" smtClean="0">
                <a:solidFill>
                  <a:schemeClr val="accent4">
                    <a:lumMod val="60000"/>
                    <a:lumOff val="40000"/>
                  </a:schemeClr>
                </a:solidFill>
              </a:rPr>
              <a:t>eleştirilmek, gülünç </a:t>
            </a:r>
            <a:r>
              <a:rPr lang="tr-TR" sz="2200" dirty="0">
                <a:solidFill>
                  <a:schemeClr val="accent4">
                    <a:lumMod val="60000"/>
                    <a:lumOff val="40000"/>
                  </a:schemeClr>
                </a:solidFill>
              </a:rPr>
              <a:t>olma, aşağılanma</a:t>
            </a:r>
            <a:r>
              <a:rPr lang="tr-TR" sz="2200" dirty="0" smtClean="0">
                <a:solidFill>
                  <a:schemeClr val="accent4">
                    <a:lumMod val="60000"/>
                    <a:lumOff val="40000"/>
                  </a:schemeClr>
                </a:solidFill>
              </a:rPr>
              <a:t>) içsel etken</a:t>
            </a:r>
            <a:endParaRPr lang="tr-TR" sz="2200" dirty="0">
              <a:solidFill>
                <a:schemeClr val="accent4">
                  <a:lumMod val="60000"/>
                  <a:lumOff val="40000"/>
                </a:schemeClr>
              </a:solidFill>
            </a:endParaRPr>
          </a:p>
          <a:p>
            <a:pPr>
              <a:lnSpc>
                <a:spcPct val="150000"/>
              </a:lnSpc>
              <a:buFont typeface="Wingdings" pitchFamily="2" charset="2"/>
              <a:buChar char="Ø"/>
            </a:pPr>
            <a:r>
              <a:rPr lang="tr-TR" sz="2200" dirty="0">
                <a:solidFill>
                  <a:schemeClr val="accent4">
                    <a:lumMod val="60000"/>
                    <a:lumOff val="40000"/>
                  </a:schemeClr>
                </a:solidFill>
              </a:rPr>
              <a:t>Güven (</a:t>
            </a:r>
            <a:r>
              <a:rPr lang="tr-TR" sz="2200" dirty="0" err="1">
                <a:solidFill>
                  <a:schemeClr val="accent4">
                    <a:lumMod val="60000"/>
                    <a:lumOff val="40000"/>
                  </a:schemeClr>
                </a:solidFill>
              </a:rPr>
              <a:t>örn</a:t>
            </a:r>
            <a:r>
              <a:rPr lang="tr-TR" sz="2200" dirty="0">
                <a:solidFill>
                  <a:schemeClr val="accent4">
                    <a:lumMod val="60000"/>
                    <a:lumOff val="40000"/>
                  </a:schemeClr>
                </a:solidFill>
              </a:rPr>
              <a:t>; </a:t>
            </a:r>
            <a:r>
              <a:rPr lang="tr-TR" sz="2200" dirty="0" smtClean="0">
                <a:solidFill>
                  <a:schemeClr val="accent4">
                    <a:lumMod val="60000"/>
                    <a:lumOff val="40000"/>
                  </a:schemeClr>
                </a:solidFill>
              </a:rPr>
              <a:t>özgüven eksikliği, sosyal </a:t>
            </a:r>
            <a:r>
              <a:rPr lang="tr-TR" sz="2200" dirty="0">
                <a:solidFill>
                  <a:schemeClr val="accent4">
                    <a:lumMod val="60000"/>
                    <a:lumOff val="40000"/>
                  </a:schemeClr>
                </a:solidFill>
              </a:rPr>
              <a:t>açıdan yetersiz olma)</a:t>
            </a:r>
          </a:p>
          <a:p>
            <a:pPr>
              <a:lnSpc>
                <a:spcPct val="150000"/>
              </a:lnSpc>
              <a:buFont typeface="Wingdings" pitchFamily="2" charset="2"/>
              <a:buChar char="Ø"/>
            </a:pPr>
            <a:r>
              <a:rPr lang="tr-TR" sz="2200" dirty="0">
                <a:solidFill>
                  <a:schemeClr val="accent4">
                    <a:lumMod val="60000"/>
                    <a:lumOff val="40000"/>
                  </a:schemeClr>
                </a:solidFill>
              </a:rPr>
              <a:t>Deneyim (</a:t>
            </a:r>
            <a:r>
              <a:rPr lang="tr-TR" sz="2200" dirty="0" err="1">
                <a:solidFill>
                  <a:schemeClr val="accent4">
                    <a:lumMod val="60000"/>
                    <a:lumOff val="40000"/>
                  </a:schemeClr>
                </a:solidFill>
              </a:rPr>
              <a:t>örn</a:t>
            </a:r>
            <a:r>
              <a:rPr lang="tr-TR" sz="2200" dirty="0">
                <a:solidFill>
                  <a:schemeClr val="accent4">
                    <a:lumMod val="60000"/>
                    <a:lumOff val="40000"/>
                  </a:schemeClr>
                </a:solidFill>
              </a:rPr>
              <a:t>; </a:t>
            </a:r>
            <a:r>
              <a:rPr lang="tr-TR" sz="2200" dirty="0" smtClean="0">
                <a:solidFill>
                  <a:schemeClr val="accent4">
                    <a:lumMod val="60000"/>
                    <a:lumOff val="40000"/>
                  </a:schemeClr>
                </a:solidFill>
              </a:rPr>
              <a:t>önceki deneyimler (örgün </a:t>
            </a:r>
            <a:r>
              <a:rPr lang="tr-TR" sz="2200" dirty="0" err="1" smtClean="0">
                <a:solidFill>
                  <a:schemeClr val="accent4">
                    <a:lumMod val="60000"/>
                    <a:lumOff val="40000"/>
                  </a:schemeClr>
                </a:solidFill>
              </a:rPr>
              <a:t>vs</a:t>
            </a:r>
            <a:r>
              <a:rPr lang="tr-TR" sz="2200" dirty="0" smtClean="0">
                <a:solidFill>
                  <a:schemeClr val="accent4">
                    <a:lumMod val="60000"/>
                    <a:lumOff val="40000"/>
                  </a:schemeClr>
                </a:solidFill>
              </a:rPr>
              <a:t>), öğrenilmiş </a:t>
            </a:r>
            <a:r>
              <a:rPr lang="tr-TR" sz="2200" dirty="0">
                <a:solidFill>
                  <a:schemeClr val="accent4">
                    <a:lumMod val="60000"/>
                    <a:lumOff val="40000"/>
                  </a:schemeClr>
                </a:solidFill>
              </a:rPr>
              <a:t>çaresizlik ve isteksizlik)</a:t>
            </a:r>
          </a:p>
          <a:p>
            <a:pPr>
              <a:lnSpc>
                <a:spcPct val="150000"/>
              </a:lnSpc>
              <a:buFont typeface="Wingdings" pitchFamily="2" charset="2"/>
              <a:buChar char="Ø"/>
            </a:pPr>
            <a:r>
              <a:rPr lang="tr-TR" sz="2200" dirty="0">
                <a:solidFill>
                  <a:schemeClr val="accent4">
                    <a:lumMod val="60000"/>
                    <a:lumOff val="40000"/>
                  </a:schemeClr>
                </a:solidFill>
              </a:rPr>
              <a:t>Zaman( </a:t>
            </a:r>
            <a:r>
              <a:rPr lang="tr-TR" sz="2200" dirty="0" err="1">
                <a:solidFill>
                  <a:schemeClr val="accent4">
                    <a:lumMod val="60000"/>
                    <a:lumOff val="40000"/>
                  </a:schemeClr>
                </a:solidFill>
              </a:rPr>
              <a:t>örn</a:t>
            </a:r>
            <a:r>
              <a:rPr lang="tr-TR" sz="2200" dirty="0">
                <a:solidFill>
                  <a:schemeClr val="accent4">
                    <a:lumMod val="60000"/>
                    <a:lumOff val="40000"/>
                  </a:schemeClr>
                </a:solidFill>
              </a:rPr>
              <a:t>; ev </a:t>
            </a:r>
            <a:r>
              <a:rPr lang="tr-TR" sz="2200" dirty="0" smtClean="0">
                <a:solidFill>
                  <a:schemeClr val="accent4">
                    <a:lumMod val="60000"/>
                    <a:lumOff val="40000"/>
                  </a:schemeClr>
                </a:solidFill>
              </a:rPr>
              <a:t>sorumlulukları, çocuklar, </a:t>
            </a:r>
            <a:r>
              <a:rPr lang="tr-TR" sz="2200" dirty="0">
                <a:solidFill>
                  <a:schemeClr val="accent4">
                    <a:lumMod val="60000"/>
                    <a:lumOff val="40000"/>
                  </a:schemeClr>
                </a:solidFill>
              </a:rPr>
              <a:t>çalışma koşulları)</a:t>
            </a:r>
          </a:p>
          <a:p>
            <a:pPr>
              <a:lnSpc>
                <a:spcPct val="150000"/>
              </a:lnSpc>
              <a:buFont typeface="Wingdings" pitchFamily="2" charset="2"/>
              <a:buChar char="Ø"/>
            </a:pPr>
            <a:r>
              <a:rPr lang="tr-TR" sz="2200" dirty="0">
                <a:solidFill>
                  <a:schemeClr val="accent4">
                    <a:lumMod val="60000"/>
                    <a:lumOff val="40000"/>
                  </a:schemeClr>
                </a:solidFill>
              </a:rPr>
              <a:t>Mekan (</a:t>
            </a:r>
            <a:r>
              <a:rPr lang="tr-TR" sz="2200" dirty="0" err="1">
                <a:solidFill>
                  <a:schemeClr val="accent4">
                    <a:lumMod val="60000"/>
                    <a:lumOff val="40000"/>
                  </a:schemeClr>
                </a:solidFill>
              </a:rPr>
              <a:t>örn</a:t>
            </a:r>
            <a:r>
              <a:rPr lang="tr-TR" sz="2200" dirty="0">
                <a:solidFill>
                  <a:schemeClr val="accent4">
                    <a:lumMod val="60000"/>
                    <a:lumOff val="40000"/>
                  </a:schemeClr>
                </a:solidFill>
              </a:rPr>
              <a:t>; ışık, temizlik, ısınma</a:t>
            </a:r>
            <a:r>
              <a:rPr lang="tr-TR" sz="2200" dirty="0" smtClean="0">
                <a:solidFill>
                  <a:schemeClr val="accent4">
                    <a:lumMod val="60000"/>
                    <a:lumOff val="40000"/>
                  </a:schemeClr>
                </a:solidFill>
              </a:rPr>
              <a:t>) dışsal </a:t>
            </a:r>
            <a:endParaRPr lang="tr-TR" sz="2200" dirty="0">
              <a:solidFill>
                <a:schemeClr val="accent4">
                  <a:lumMod val="60000"/>
                  <a:lumOff val="40000"/>
                </a:schemeClr>
              </a:solidFill>
            </a:endParaRPr>
          </a:p>
        </p:txBody>
      </p:sp>
      <p:sp>
        <p:nvSpPr>
          <p:cNvPr id="3" name="Başlık 2"/>
          <p:cNvSpPr>
            <a:spLocks noGrp="1"/>
          </p:cNvSpPr>
          <p:nvPr>
            <p:ph type="title"/>
          </p:nvPr>
        </p:nvSpPr>
        <p:spPr/>
        <p:txBody>
          <a:bodyPr>
            <a:normAutofit/>
          </a:bodyPr>
          <a:lstStyle/>
          <a:p>
            <a:r>
              <a:rPr lang="tr-TR" sz="2800" dirty="0" smtClean="0"/>
              <a:t>Yetişkinlerin Öğrenme Engelleri </a:t>
            </a:r>
            <a:endParaRPr lang="tr-TR" sz="28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22</a:t>
            </a:fld>
            <a:endParaRPr kumimoji="0" lang="tr-TR"/>
          </a:p>
        </p:txBody>
      </p:sp>
    </p:spTree>
    <p:extLst>
      <p:ext uri="{BB962C8B-B14F-4D97-AF65-F5344CB8AC3E}">
        <p14:creationId xmlns:p14="http://schemas.microsoft.com/office/powerpoint/2010/main" val="4237104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132856"/>
            <a:ext cx="7842448" cy="4221163"/>
          </a:xfrm>
        </p:spPr>
        <p:txBody>
          <a:bodyPr/>
          <a:lstStyle/>
          <a:p>
            <a:pPr>
              <a:buFont typeface="Wingdings" pitchFamily="2" charset="2"/>
              <a:buChar char="Ø"/>
            </a:pPr>
            <a:r>
              <a:rPr lang="tr-TR" dirty="0">
                <a:solidFill>
                  <a:schemeClr val="accent4">
                    <a:lumMod val="60000"/>
                    <a:lumOff val="40000"/>
                  </a:schemeClr>
                </a:solidFill>
              </a:rPr>
              <a:t>Yetişkin </a:t>
            </a:r>
            <a:r>
              <a:rPr lang="tr-TR" dirty="0" smtClean="0">
                <a:solidFill>
                  <a:schemeClr val="accent4">
                    <a:lumMod val="60000"/>
                    <a:lumOff val="40000"/>
                  </a:schemeClr>
                </a:solidFill>
              </a:rPr>
              <a:t>öğrenenleri </a:t>
            </a:r>
            <a:r>
              <a:rPr lang="tr-TR" dirty="0">
                <a:solidFill>
                  <a:schemeClr val="accent4">
                    <a:lumMod val="60000"/>
                    <a:lumOff val="40000"/>
                  </a:schemeClr>
                </a:solidFill>
              </a:rPr>
              <a:t>iyi </a:t>
            </a:r>
            <a:r>
              <a:rPr lang="tr-TR" dirty="0" smtClean="0">
                <a:solidFill>
                  <a:schemeClr val="accent4">
                    <a:lumMod val="60000"/>
                    <a:lumOff val="40000"/>
                  </a:schemeClr>
                </a:solidFill>
              </a:rPr>
              <a:t>tanımalı</a:t>
            </a: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smtClean="0">
                <a:solidFill>
                  <a:schemeClr val="accent4">
                    <a:lumMod val="60000"/>
                    <a:lumOff val="40000"/>
                  </a:schemeClr>
                </a:solidFill>
              </a:rPr>
              <a:t>Sürekli kendini yenilemeli </a:t>
            </a:r>
            <a:endParaRPr lang="tr-TR" dirty="0">
              <a:solidFill>
                <a:schemeClr val="accent4">
                  <a:lumMod val="60000"/>
                  <a:lumOff val="40000"/>
                </a:schemeClr>
              </a:solidFill>
            </a:endParaRP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a:solidFill>
                  <a:schemeClr val="accent4">
                    <a:lumMod val="60000"/>
                    <a:lumOff val="40000"/>
                  </a:schemeClr>
                </a:solidFill>
              </a:rPr>
              <a:t>Amaç ve Kazanımları iyi </a:t>
            </a:r>
            <a:r>
              <a:rPr lang="tr-TR" dirty="0" smtClean="0">
                <a:solidFill>
                  <a:schemeClr val="accent4">
                    <a:lumMod val="60000"/>
                    <a:lumOff val="40000"/>
                  </a:schemeClr>
                </a:solidFill>
              </a:rPr>
              <a:t>belirlemeli</a:t>
            </a:r>
            <a:endParaRPr lang="tr-TR" dirty="0">
              <a:solidFill>
                <a:schemeClr val="accent4">
                  <a:lumMod val="60000"/>
                  <a:lumOff val="40000"/>
                </a:schemeClr>
              </a:solidFill>
            </a:endParaRP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a:solidFill>
                  <a:schemeClr val="accent4">
                    <a:lumMod val="60000"/>
                    <a:lumOff val="40000"/>
                  </a:schemeClr>
                </a:solidFill>
              </a:rPr>
              <a:t>Yöntem ve Teknikleri iyi </a:t>
            </a:r>
            <a:r>
              <a:rPr lang="tr-TR" dirty="0" smtClean="0">
                <a:solidFill>
                  <a:schemeClr val="accent4">
                    <a:lumMod val="60000"/>
                    <a:lumOff val="40000"/>
                  </a:schemeClr>
                </a:solidFill>
              </a:rPr>
              <a:t>kullanmalı</a:t>
            </a:r>
            <a:endParaRPr lang="tr-TR" dirty="0">
              <a:solidFill>
                <a:schemeClr val="accent4">
                  <a:lumMod val="60000"/>
                  <a:lumOff val="40000"/>
                </a:schemeClr>
              </a:solidFill>
            </a:endParaRP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a:solidFill>
                  <a:schemeClr val="accent4">
                    <a:lumMod val="60000"/>
                    <a:lumOff val="40000"/>
                  </a:schemeClr>
                </a:solidFill>
              </a:rPr>
              <a:t>Medya ve Materyalleri doğru </a:t>
            </a:r>
            <a:r>
              <a:rPr lang="tr-TR" dirty="0" smtClean="0">
                <a:solidFill>
                  <a:schemeClr val="accent4">
                    <a:lumMod val="60000"/>
                    <a:lumOff val="40000"/>
                  </a:schemeClr>
                </a:solidFill>
              </a:rPr>
              <a:t>seçmeli</a:t>
            </a:r>
            <a:endParaRPr lang="tr-TR" dirty="0">
              <a:solidFill>
                <a:schemeClr val="accent4">
                  <a:lumMod val="60000"/>
                  <a:lumOff val="40000"/>
                </a:schemeClr>
              </a:solidFill>
            </a:endParaRPr>
          </a:p>
          <a:p>
            <a:pPr>
              <a:buFont typeface="Wingdings" pitchFamily="2" charset="2"/>
              <a:buChar char="Ø"/>
            </a:pPr>
            <a:endParaRPr lang="tr-TR" dirty="0"/>
          </a:p>
        </p:txBody>
      </p:sp>
      <p:sp>
        <p:nvSpPr>
          <p:cNvPr id="3" name="Başlık 2"/>
          <p:cNvSpPr>
            <a:spLocks noGrp="1"/>
          </p:cNvSpPr>
          <p:nvPr>
            <p:ph type="title"/>
          </p:nvPr>
        </p:nvSpPr>
        <p:spPr>
          <a:xfrm>
            <a:off x="611560" y="980728"/>
            <a:ext cx="7999040" cy="739552"/>
          </a:xfrm>
        </p:spPr>
        <p:txBody>
          <a:bodyPr>
            <a:normAutofit fontScale="90000"/>
          </a:bodyPr>
          <a:lstStyle/>
          <a:p>
            <a:r>
              <a:rPr lang="tr-TR" sz="3000" dirty="0" smtClean="0"/>
              <a:t>Yetişkin Eğitimcide </a:t>
            </a:r>
            <a:r>
              <a:rPr lang="tr-TR" sz="3000" dirty="0"/>
              <a:t>B</a:t>
            </a:r>
            <a:r>
              <a:rPr lang="tr-TR" sz="3000" dirty="0" smtClean="0"/>
              <a:t>ulunması Gereken Özellikler</a:t>
            </a:r>
            <a:endParaRPr lang="tr-TR" sz="30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23</a:t>
            </a:fld>
            <a:endParaRPr kumimoji="0" lang="tr-TR"/>
          </a:p>
        </p:txBody>
      </p:sp>
    </p:spTree>
    <p:extLst>
      <p:ext uri="{BB962C8B-B14F-4D97-AF65-F5344CB8AC3E}">
        <p14:creationId xmlns:p14="http://schemas.microsoft.com/office/powerpoint/2010/main" val="1402771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14400" y="1905000"/>
            <a:ext cx="7800536" cy="4221163"/>
          </a:xfrm>
        </p:spPr>
        <p:txBody>
          <a:bodyPr>
            <a:normAutofit/>
          </a:bodyPr>
          <a:lstStyle/>
          <a:p>
            <a:pPr>
              <a:buFont typeface="Wingdings" pitchFamily="2" charset="2"/>
              <a:buChar char="Ø"/>
            </a:pPr>
            <a:endParaRPr lang="tr-TR" sz="2200" dirty="0" smtClean="0"/>
          </a:p>
          <a:p>
            <a:pPr>
              <a:buFont typeface="Wingdings" pitchFamily="2" charset="2"/>
              <a:buChar char="Ø"/>
            </a:pPr>
            <a:r>
              <a:rPr lang="tr-TR" sz="2200" dirty="0" smtClean="0">
                <a:solidFill>
                  <a:schemeClr val="accent4">
                    <a:lumMod val="60000"/>
                    <a:lumOff val="40000"/>
                  </a:schemeClr>
                </a:solidFill>
              </a:rPr>
              <a:t>Kursiyerlerin öğrenmeyi </a:t>
            </a:r>
            <a:r>
              <a:rPr lang="tr-TR" sz="2200" dirty="0">
                <a:solidFill>
                  <a:schemeClr val="accent4">
                    <a:lumMod val="60000"/>
                    <a:lumOff val="40000"/>
                  </a:schemeClr>
                </a:solidFill>
              </a:rPr>
              <a:t>içselleştirmelerini </a:t>
            </a:r>
            <a:r>
              <a:rPr lang="tr-TR" sz="2200" dirty="0" smtClean="0">
                <a:solidFill>
                  <a:schemeClr val="accent4">
                    <a:lumMod val="60000"/>
                    <a:lumOff val="40000"/>
                  </a:schemeClr>
                </a:solidFill>
              </a:rPr>
              <a:t>sağlamalı</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Eleştiriye açık </a:t>
            </a:r>
            <a:r>
              <a:rPr lang="tr-TR" sz="2200" dirty="0" smtClean="0">
                <a:solidFill>
                  <a:schemeClr val="accent4">
                    <a:lumMod val="60000"/>
                    <a:lumOff val="40000"/>
                  </a:schemeClr>
                </a:solidFill>
              </a:rPr>
              <a:t>olmalı </a:t>
            </a:r>
            <a:r>
              <a:rPr lang="tr-TR" sz="2200" dirty="0">
                <a:solidFill>
                  <a:schemeClr val="accent4">
                    <a:lumMod val="60000"/>
                    <a:lumOff val="40000"/>
                  </a:schemeClr>
                </a:solidFill>
              </a:rPr>
              <a:t>ve kriz </a:t>
            </a:r>
            <a:r>
              <a:rPr lang="tr-TR" sz="2200" dirty="0" smtClean="0">
                <a:solidFill>
                  <a:schemeClr val="accent4">
                    <a:lumMod val="60000"/>
                    <a:lumOff val="40000"/>
                  </a:schemeClr>
                </a:solidFill>
              </a:rPr>
              <a:t>yönetebilmeli</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Geribildirim </a:t>
            </a:r>
            <a:r>
              <a:rPr lang="tr-TR" sz="2200" dirty="0" smtClean="0">
                <a:solidFill>
                  <a:schemeClr val="accent4">
                    <a:lumMod val="60000"/>
                    <a:lumOff val="40000"/>
                  </a:schemeClr>
                </a:solidFill>
              </a:rPr>
              <a:t>almalı </a:t>
            </a:r>
            <a:r>
              <a:rPr lang="tr-TR" sz="2200" dirty="0">
                <a:solidFill>
                  <a:schemeClr val="accent4">
                    <a:lumMod val="60000"/>
                    <a:lumOff val="40000"/>
                  </a:schemeClr>
                </a:solidFill>
              </a:rPr>
              <a:t>ve </a:t>
            </a:r>
            <a:r>
              <a:rPr lang="tr-TR" sz="2200" dirty="0" smtClean="0">
                <a:solidFill>
                  <a:schemeClr val="accent4">
                    <a:lumMod val="60000"/>
                    <a:lumOff val="40000"/>
                  </a:schemeClr>
                </a:solidFill>
              </a:rPr>
              <a:t>vermeli</a:t>
            </a:r>
            <a:endParaRPr lang="tr-TR" sz="2200" dirty="0">
              <a:solidFill>
                <a:schemeClr val="accent4">
                  <a:lumMod val="60000"/>
                  <a:lumOff val="40000"/>
                </a:schemeClr>
              </a:solidFill>
            </a:endParaRPr>
          </a:p>
          <a:p>
            <a:pPr>
              <a:buFont typeface="Wingdings" pitchFamily="2" charset="2"/>
              <a:buChar char="Ø"/>
            </a:pPr>
            <a:endParaRPr lang="tr-TR" sz="2200" dirty="0"/>
          </a:p>
          <a:p>
            <a:pPr>
              <a:buFont typeface="Wingdings" pitchFamily="2" charset="2"/>
              <a:buChar char="Ø"/>
            </a:pPr>
            <a:r>
              <a:rPr lang="tr-TR" sz="2200" b="1" u="sng" dirty="0">
                <a:solidFill>
                  <a:srgbClr val="FFC000"/>
                </a:solidFill>
              </a:rPr>
              <a:t>Tutarlı, Kapsayıcı, Sabırlı ve Esnek </a:t>
            </a:r>
            <a:r>
              <a:rPr lang="tr-TR" sz="2200" b="1" u="sng" dirty="0" smtClean="0">
                <a:solidFill>
                  <a:srgbClr val="FFC000"/>
                </a:solidFill>
              </a:rPr>
              <a:t>olabilmeli (Farabi)</a:t>
            </a:r>
          </a:p>
          <a:p>
            <a:pPr>
              <a:buFont typeface="Wingdings" pitchFamily="2" charset="2"/>
              <a:buChar char="Ø"/>
            </a:pPr>
            <a:endParaRPr lang="tr-TR" sz="2200" b="1" dirty="0" smtClean="0">
              <a:solidFill>
                <a:srgbClr val="FF0000"/>
              </a:solidFill>
            </a:endParaRPr>
          </a:p>
          <a:p>
            <a:pPr>
              <a:buFont typeface="Wingdings" pitchFamily="2" charset="2"/>
              <a:buChar char="Ø"/>
            </a:pPr>
            <a:r>
              <a:rPr lang="tr-TR" sz="2200" dirty="0" smtClean="0">
                <a:solidFill>
                  <a:schemeClr val="accent4">
                    <a:lumMod val="60000"/>
                    <a:lumOff val="40000"/>
                  </a:schemeClr>
                </a:solidFill>
              </a:rPr>
              <a:t>Empati yapabilmeli </a:t>
            </a:r>
            <a:endParaRPr lang="tr-TR" sz="2200" dirty="0">
              <a:solidFill>
                <a:schemeClr val="accent4">
                  <a:lumMod val="60000"/>
                  <a:lumOff val="40000"/>
                </a:schemeClr>
              </a:solidFill>
            </a:endParaRPr>
          </a:p>
          <a:p>
            <a:pPr marL="0" indent="0">
              <a:buNone/>
            </a:pPr>
            <a:endParaRPr lang="tr-TR" dirty="0"/>
          </a:p>
        </p:txBody>
      </p:sp>
      <p:sp>
        <p:nvSpPr>
          <p:cNvPr id="3" name="Başlık 2"/>
          <p:cNvSpPr>
            <a:spLocks noGrp="1"/>
          </p:cNvSpPr>
          <p:nvPr>
            <p:ph type="title"/>
          </p:nvPr>
        </p:nvSpPr>
        <p:spPr>
          <a:xfrm>
            <a:off x="755576" y="692696"/>
            <a:ext cx="7855024" cy="1070992"/>
          </a:xfrm>
        </p:spPr>
        <p:txBody>
          <a:bodyPr>
            <a:normAutofit fontScale="90000"/>
          </a:bodyPr>
          <a:lstStyle/>
          <a:p>
            <a:r>
              <a:rPr lang="tr-TR" dirty="0" smtClean="0"/>
              <a:t>Yetişkin Eğitimcide Bulunması Gereken Özellikler</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24</a:t>
            </a:fld>
            <a:endParaRPr kumimoji="0" lang="tr-TR"/>
          </a:p>
        </p:txBody>
      </p:sp>
    </p:spTree>
    <p:extLst>
      <p:ext uri="{BB962C8B-B14F-4D97-AF65-F5344CB8AC3E}">
        <p14:creationId xmlns:p14="http://schemas.microsoft.com/office/powerpoint/2010/main" val="3424620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556792"/>
            <a:ext cx="8568952" cy="4464496"/>
          </a:xfrm>
        </p:spPr>
        <p:txBody>
          <a:bodyPr>
            <a:normAutofit/>
          </a:bodyPr>
          <a:lstStyle/>
          <a:p>
            <a:pPr>
              <a:buFont typeface="Wingdings" pitchFamily="2" charset="2"/>
              <a:buChar char="Ø"/>
            </a:pPr>
            <a:r>
              <a:rPr lang="tr-TR" sz="2200" dirty="0" smtClean="0">
                <a:solidFill>
                  <a:schemeClr val="accent4">
                    <a:lumMod val="60000"/>
                    <a:lumOff val="40000"/>
                  </a:schemeClr>
                </a:solidFill>
              </a:rPr>
              <a:t>Yetişkin </a:t>
            </a:r>
            <a:r>
              <a:rPr lang="tr-TR" sz="2200" dirty="0">
                <a:solidFill>
                  <a:schemeClr val="accent4">
                    <a:lumMod val="60000"/>
                    <a:lumOff val="40000"/>
                  </a:schemeClr>
                </a:solidFill>
              </a:rPr>
              <a:t>öğrenenlerin özelliklerini biliyor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öğrenenlere yetişkin bireyler olarak yaklaşıyor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öğreneni kendi </a:t>
            </a:r>
            <a:r>
              <a:rPr lang="tr-TR" sz="2200" dirty="0" smtClean="0">
                <a:solidFill>
                  <a:schemeClr val="accent4">
                    <a:lumMod val="60000"/>
                    <a:lumOff val="40000"/>
                  </a:schemeClr>
                </a:solidFill>
              </a:rPr>
              <a:t>evindeymiş gibi hissettirebiliyor </a:t>
            </a:r>
            <a:r>
              <a:rPr lang="tr-TR" sz="2200" dirty="0">
                <a:solidFill>
                  <a:schemeClr val="accent4">
                    <a:lumMod val="60000"/>
                    <a:lumOff val="40000"/>
                  </a:schemeClr>
                </a:solidFill>
              </a:rPr>
              <a:t>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öğrenenlerin birbirlerini tanımalarına fırsat veriyor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Etkili iletişim kurabiliyor muyum? (ETKİLİ İLETİŞİM)</a:t>
            </a:r>
            <a:endParaRPr lang="tr-TR" sz="2200" dirty="0">
              <a:solidFill>
                <a:schemeClr val="accent4">
                  <a:lumMod val="60000"/>
                  <a:lumOff val="40000"/>
                </a:schemeClr>
              </a:solidFill>
            </a:endParaRPr>
          </a:p>
          <a:p>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25</a:t>
            </a:fld>
            <a:endParaRPr kumimoji="0" lang="tr-TR"/>
          </a:p>
        </p:txBody>
      </p:sp>
      <p:sp>
        <p:nvSpPr>
          <p:cNvPr id="4" name="Başlık 3"/>
          <p:cNvSpPr>
            <a:spLocks noGrp="1"/>
          </p:cNvSpPr>
          <p:nvPr>
            <p:ph type="title"/>
          </p:nvPr>
        </p:nvSpPr>
        <p:spPr>
          <a:xfrm>
            <a:off x="539552" y="404664"/>
            <a:ext cx="7999040" cy="957878"/>
          </a:xfrm>
        </p:spPr>
        <p:txBody>
          <a:bodyPr>
            <a:normAutofit fontScale="90000"/>
          </a:bodyPr>
          <a:lstStyle/>
          <a:p>
            <a:r>
              <a:rPr lang="nb-NO" dirty="0"/>
              <a:t/>
            </a:r>
            <a:br>
              <a:rPr lang="nb-NO" dirty="0"/>
            </a:br>
            <a:r>
              <a:rPr lang="nb-NO" dirty="0"/>
              <a:t>Bir Yetişkin </a:t>
            </a:r>
            <a:r>
              <a:rPr lang="nb-NO" dirty="0" smtClean="0"/>
              <a:t>Eğitimcinin </a:t>
            </a:r>
            <a:r>
              <a:rPr lang="nb-NO" dirty="0"/>
              <a:t>Kendisine Sorması Gereken Sorular</a:t>
            </a:r>
            <a:endParaRPr lang="tr-TR" dirty="0"/>
          </a:p>
        </p:txBody>
      </p:sp>
    </p:spTree>
    <p:extLst>
      <p:ext uri="{BB962C8B-B14F-4D97-AF65-F5344CB8AC3E}">
        <p14:creationId xmlns:p14="http://schemas.microsoft.com/office/powerpoint/2010/main" val="1991041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buFont typeface="Wingdings" pitchFamily="2" charset="2"/>
              <a:buChar char="Ø"/>
            </a:pPr>
            <a:r>
              <a:rPr lang="tr-TR" sz="2200" dirty="0">
                <a:solidFill>
                  <a:schemeClr val="accent4">
                    <a:lumMod val="60000"/>
                    <a:lumOff val="40000"/>
                  </a:schemeClr>
                </a:solidFill>
              </a:rPr>
              <a:t>Yetişkin öğrenenleri tartışmaya teşvik ediyor muyum</a:t>
            </a:r>
            <a:r>
              <a:rPr lang="tr-TR" sz="2200" dirty="0" smtClean="0">
                <a:solidFill>
                  <a:schemeClr val="accent4">
                    <a:lumMod val="60000"/>
                    <a:lumOff val="40000"/>
                  </a:schemeClr>
                </a:solidFill>
              </a:rPr>
              <a:t>?</a:t>
            </a:r>
          </a:p>
          <a:p>
            <a:pPr marL="0" indent="0">
              <a:buNone/>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öğrenenlerin dikkatini arttırabiliyor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öğrenenleri üretmeye teşvik edebiliyor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Dersi yetişkin öğrenenlerin ihtiyaçlarına göre düzenleyebiliyor muyum?</a:t>
            </a:r>
          </a:p>
          <a:p>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26</a:t>
            </a:fld>
            <a:endParaRPr kumimoji="0" lang="tr-TR"/>
          </a:p>
        </p:txBody>
      </p:sp>
      <p:sp>
        <p:nvSpPr>
          <p:cNvPr id="4" name="Başlık 3"/>
          <p:cNvSpPr>
            <a:spLocks noGrp="1"/>
          </p:cNvSpPr>
          <p:nvPr>
            <p:ph type="title"/>
          </p:nvPr>
        </p:nvSpPr>
        <p:spPr>
          <a:xfrm>
            <a:off x="827584" y="548680"/>
            <a:ext cx="7711008" cy="763488"/>
          </a:xfrm>
        </p:spPr>
        <p:txBody>
          <a:bodyPr>
            <a:normAutofit fontScale="90000"/>
          </a:bodyPr>
          <a:lstStyle/>
          <a:p>
            <a:r>
              <a:rPr lang="tr-TR" dirty="0" smtClean="0"/>
              <a:t>Kendimize Sormamız Gereken Sorular</a:t>
            </a:r>
            <a:endParaRPr lang="tr-TR" dirty="0"/>
          </a:p>
        </p:txBody>
      </p:sp>
    </p:spTree>
    <p:extLst>
      <p:ext uri="{BB962C8B-B14F-4D97-AF65-F5344CB8AC3E}">
        <p14:creationId xmlns:p14="http://schemas.microsoft.com/office/powerpoint/2010/main" val="1787028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smtClean="0"/>
          </a:p>
          <a:p>
            <a:endParaRPr lang="tr-TR" dirty="0"/>
          </a:p>
          <a:p>
            <a:endParaRPr lang="tr-TR" dirty="0" smtClean="0"/>
          </a:p>
          <a:p>
            <a:endParaRPr lang="tr-TR" dirty="0"/>
          </a:p>
          <a:p>
            <a:pPr marL="0" indent="0">
              <a:buNone/>
            </a:pPr>
            <a:endParaRPr lang="tr-TR" dirty="0" smtClean="0"/>
          </a:p>
          <a:p>
            <a:pPr marL="0" indent="0">
              <a:buNone/>
            </a:pPr>
            <a:r>
              <a:rPr lang="tr-TR" sz="2400" dirty="0" smtClean="0">
                <a:solidFill>
                  <a:schemeClr val="accent4">
                    <a:lumMod val="60000"/>
                    <a:lumOff val="40000"/>
                  </a:schemeClr>
                </a:solidFill>
              </a:rPr>
              <a:t>                                              Teşekkürler … </a:t>
            </a:r>
            <a:endParaRPr lang="tr-TR" sz="24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27</a:t>
            </a:fld>
            <a:endParaRPr kumimoji="0" lang="tr-TR"/>
          </a:p>
        </p:txBody>
      </p:sp>
      <p:sp>
        <p:nvSpPr>
          <p:cNvPr id="4" name="Başlık 3"/>
          <p:cNvSpPr>
            <a:spLocks noGrp="1"/>
          </p:cNvSpPr>
          <p:nvPr>
            <p:ph type="title"/>
          </p:nvPr>
        </p:nvSpPr>
        <p:spPr/>
        <p:txBody>
          <a:bodyPr/>
          <a:lstStyle/>
          <a:p>
            <a:endParaRPr lang="tr-TR"/>
          </a:p>
        </p:txBody>
      </p:sp>
    </p:spTree>
    <p:extLst>
      <p:ext uri="{BB962C8B-B14F-4D97-AF65-F5344CB8AC3E}">
        <p14:creationId xmlns:p14="http://schemas.microsoft.com/office/powerpoint/2010/main" val="26060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1916832"/>
            <a:ext cx="7626424" cy="4209331"/>
          </a:xfrm>
        </p:spPr>
        <p:txBody>
          <a:bodyPr/>
          <a:lstStyle/>
          <a:p>
            <a:pPr>
              <a:buFont typeface="Wingdings" pitchFamily="2" charset="2"/>
              <a:buChar char="Ø"/>
            </a:pPr>
            <a:endParaRPr lang="tr-TR" dirty="0" smtClean="0"/>
          </a:p>
          <a:p>
            <a:pPr>
              <a:lnSpc>
                <a:spcPct val="150000"/>
              </a:lnSpc>
              <a:buFont typeface="Wingdings" pitchFamily="2" charset="2"/>
              <a:buChar char="Ø"/>
            </a:pPr>
            <a:r>
              <a:rPr lang="tr-TR" sz="2200" dirty="0">
                <a:solidFill>
                  <a:schemeClr val="accent4">
                    <a:lumMod val="60000"/>
                    <a:lumOff val="40000"/>
                  </a:schemeClr>
                </a:solidFill>
              </a:rPr>
              <a:t>Yetişkinlerin Eğitime Katılma/Öğrenme Engelleri </a:t>
            </a:r>
          </a:p>
          <a:p>
            <a:pPr>
              <a:lnSpc>
                <a:spcPct val="150000"/>
              </a:lnSpc>
              <a:buFont typeface="Wingdings" pitchFamily="2" charset="2"/>
              <a:buChar char="Ø"/>
            </a:pPr>
            <a:r>
              <a:rPr lang="tr-TR" sz="2200" dirty="0">
                <a:solidFill>
                  <a:schemeClr val="accent4">
                    <a:lumMod val="60000"/>
                    <a:lumOff val="40000"/>
                  </a:schemeClr>
                </a:solidFill>
              </a:rPr>
              <a:t>Yetişkin Eğitimcide Bulunması Gereken Nitelikler</a:t>
            </a:r>
          </a:p>
          <a:p>
            <a:pPr>
              <a:lnSpc>
                <a:spcPct val="150000"/>
              </a:lnSpc>
              <a:buFont typeface="Wingdings" pitchFamily="2" charset="2"/>
              <a:buChar char="Ø"/>
            </a:pPr>
            <a:r>
              <a:rPr lang="tr-TR" sz="2200" dirty="0">
                <a:solidFill>
                  <a:schemeClr val="accent4">
                    <a:lumMod val="60000"/>
                    <a:lumOff val="40000"/>
                  </a:schemeClr>
                </a:solidFill>
              </a:rPr>
              <a:t>Eğitim Ortamlarında Yetişkinlerle İletişim</a:t>
            </a:r>
          </a:p>
          <a:p>
            <a:pPr>
              <a:lnSpc>
                <a:spcPct val="150000"/>
              </a:lnSpc>
              <a:buFont typeface="Wingdings" pitchFamily="2" charset="2"/>
              <a:buChar char="Ø"/>
            </a:pPr>
            <a:r>
              <a:rPr lang="tr-TR" sz="2200" dirty="0" smtClean="0">
                <a:solidFill>
                  <a:schemeClr val="accent4">
                    <a:lumMod val="60000"/>
                    <a:lumOff val="40000"/>
                  </a:schemeClr>
                </a:solidFill>
              </a:rPr>
              <a:t>Yetişkin Eğitiminde Materyal Kullanımı </a:t>
            </a:r>
            <a:endParaRPr lang="tr-TR" sz="2200" dirty="0">
              <a:solidFill>
                <a:schemeClr val="accent4">
                  <a:lumMod val="60000"/>
                  <a:lumOff val="40000"/>
                </a:schemeClr>
              </a:solidFill>
            </a:endParaRPr>
          </a:p>
        </p:txBody>
      </p:sp>
      <p:sp>
        <p:nvSpPr>
          <p:cNvPr id="3" name="Başlık 2"/>
          <p:cNvSpPr>
            <a:spLocks noGrp="1"/>
          </p:cNvSpPr>
          <p:nvPr>
            <p:ph type="title"/>
          </p:nvPr>
        </p:nvSpPr>
        <p:spPr/>
        <p:txBody>
          <a:bodyPr/>
          <a:lstStyle/>
          <a:p>
            <a:r>
              <a:rPr lang="tr-TR" dirty="0" smtClean="0"/>
              <a:t>İçerik</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3</a:t>
            </a:fld>
            <a:endParaRPr kumimoji="0" lang="tr-TR"/>
          </a:p>
        </p:txBody>
      </p:sp>
    </p:spTree>
    <p:extLst>
      <p:ext uri="{BB962C8B-B14F-4D97-AF65-F5344CB8AC3E}">
        <p14:creationId xmlns:p14="http://schemas.microsoft.com/office/powerpoint/2010/main" val="101727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556792"/>
            <a:ext cx="8280920" cy="4221163"/>
          </a:xfrm>
        </p:spPr>
        <p:txBody>
          <a:bodyPr>
            <a:normAutofit/>
          </a:bodyPr>
          <a:lstStyle/>
          <a:p>
            <a:pPr marL="0" indent="0" algn="just">
              <a:buNone/>
            </a:pPr>
            <a:r>
              <a:rPr lang="tr-TR" sz="2400" b="1" dirty="0" smtClean="0">
                <a:solidFill>
                  <a:schemeClr val="accent4">
                    <a:lumMod val="60000"/>
                    <a:lumOff val="40000"/>
                  </a:schemeClr>
                </a:solidFill>
              </a:rPr>
              <a:t>Yetişkini ve yetişkinliği; farklı bilim dalları kendi çalışma alanları ile ilintili olarak değişik şekillerde tanımlamaktadır. </a:t>
            </a:r>
          </a:p>
          <a:p>
            <a:pPr marL="0" indent="0">
              <a:buNone/>
            </a:pPr>
            <a:endParaRPr lang="tr-TR" b="1" dirty="0" smtClean="0">
              <a:solidFill>
                <a:schemeClr val="accent4">
                  <a:lumMod val="60000"/>
                  <a:lumOff val="40000"/>
                </a:schemeClr>
              </a:solidFill>
            </a:endParaRPr>
          </a:p>
          <a:p>
            <a:pPr marL="0" indent="0">
              <a:buNone/>
            </a:pPr>
            <a:r>
              <a:rPr lang="tr-TR" sz="2400" b="1" dirty="0" smtClean="0">
                <a:solidFill>
                  <a:schemeClr val="accent4">
                    <a:lumMod val="60000"/>
                    <a:lumOff val="40000"/>
                  </a:schemeClr>
                </a:solidFill>
              </a:rPr>
              <a:t>Hukuk</a:t>
            </a:r>
          </a:p>
          <a:p>
            <a:pPr marL="0" indent="0">
              <a:buNone/>
            </a:pPr>
            <a:r>
              <a:rPr lang="tr-TR" sz="2400" b="1" dirty="0" smtClean="0">
                <a:solidFill>
                  <a:schemeClr val="accent4">
                    <a:lumMod val="60000"/>
                    <a:lumOff val="40000"/>
                  </a:schemeClr>
                </a:solidFill>
              </a:rPr>
              <a:t>Sosyoloji</a:t>
            </a:r>
          </a:p>
          <a:p>
            <a:pPr marL="0" indent="0">
              <a:buNone/>
            </a:pPr>
            <a:r>
              <a:rPr lang="tr-TR" sz="2400" b="1" dirty="0" smtClean="0">
                <a:solidFill>
                  <a:schemeClr val="accent4">
                    <a:lumMod val="60000"/>
                    <a:lumOff val="40000"/>
                  </a:schemeClr>
                </a:solidFill>
              </a:rPr>
              <a:t>Biyoloji</a:t>
            </a:r>
          </a:p>
          <a:p>
            <a:pPr marL="0" indent="0">
              <a:buNone/>
            </a:pPr>
            <a:r>
              <a:rPr lang="tr-TR" sz="2400" b="1" dirty="0" smtClean="0">
                <a:solidFill>
                  <a:schemeClr val="accent4">
                    <a:lumMod val="60000"/>
                    <a:lumOff val="40000"/>
                  </a:schemeClr>
                </a:solidFill>
              </a:rPr>
              <a:t>Tıp</a:t>
            </a:r>
          </a:p>
          <a:p>
            <a:pPr marL="0" indent="0" algn="just">
              <a:buNone/>
            </a:pPr>
            <a:r>
              <a:rPr lang="tr-TR" sz="2200" b="1" dirty="0" smtClean="0">
                <a:solidFill>
                  <a:schemeClr val="accent4">
                    <a:lumMod val="60000"/>
                    <a:lumOff val="40000"/>
                  </a:schemeClr>
                </a:solidFill>
              </a:rPr>
              <a:t>Ancak amaçları ve hedef kitlesi itibari ile yetişkin eğitimine göre yetişkin kimdir? </a:t>
            </a:r>
          </a:p>
          <a:p>
            <a:pPr marL="0" indent="0">
              <a:buNone/>
            </a:pPr>
            <a:endParaRPr lang="tr-TR" dirty="0"/>
          </a:p>
        </p:txBody>
      </p:sp>
      <p:sp>
        <p:nvSpPr>
          <p:cNvPr id="3" name="Başlık 2"/>
          <p:cNvSpPr>
            <a:spLocks noGrp="1"/>
          </p:cNvSpPr>
          <p:nvPr>
            <p:ph type="title"/>
          </p:nvPr>
        </p:nvSpPr>
        <p:spPr>
          <a:xfrm>
            <a:off x="539552" y="476672"/>
            <a:ext cx="7783016" cy="763488"/>
          </a:xfrm>
        </p:spPr>
        <p:txBody>
          <a:bodyPr/>
          <a:lstStyle/>
          <a:p>
            <a:r>
              <a:rPr lang="tr-TR" dirty="0" smtClean="0">
                <a:solidFill>
                  <a:schemeClr val="accent3">
                    <a:lumMod val="20000"/>
                    <a:lumOff val="80000"/>
                  </a:schemeClr>
                </a:solidFill>
              </a:rPr>
              <a:t>Yetişkin Kimdir?</a:t>
            </a:r>
            <a:endParaRPr lang="tr-TR" dirty="0">
              <a:solidFill>
                <a:schemeClr val="accent3">
                  <a:lumMod val="20000"/>
                  <a:lumOff val="80000"/>
                </a:schemeClr>
              </a:solidFill>
            </a:endParaRPr>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4</a:t>
            </a:fld>
            <a:endParaRPr kumimoji="0" lang="tr-TR"/>
          </a:p>
        </p:txBody>
      </p:sp>
    </p:spTree>
    <p:extLst>
      <p:ext uri="{BB962C8B-B14F-4D97-AF65-F5344CB8AC3E}">
        <p14:creationId xmlns:p14="http://schemas.microsoft.com/office/powerpoint/2010/main" val="1422942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700808"/>
            <a:ext cx="8568952" cy="4176464"/>
          </a:xfrm>
        </p:spPr>
        <p:txBody>
          <a:bodyPr>
            <a:noAutofit/>
          </a:bodyPr>
          <a:lstStyle/>
          <a:p>
            <a:pPr>
              <a:spcBef>
                <a:spcPts val="300"/>
              </a:spcBef>
              <a:buFont typeface="Wingdings" pitchFamily="2" charset="2"/>
              <a:buChar char="Ø"/>
            </a:pPr>
            <a:r>
              <a:rPr lang="tr-TR" sz="2200" dirty="0" smtClean="0">
                <a:solidFill>
                  <a:schemeClr val="accent4">
                    <a:lumMod val="60000"/>
                    <a:lumOff val="40000"/>
                  </a:schemeClr>
                </a:solidFill>
              </a:rPr>
              <a:t>Benlik algısı gelişmiş, </a:t>
            </a:r>
          </a:p>
          <a:p>
            <a:pPr>
              <a:spcBef>
                <a:spcPts val="300"/>
              </a:spcBef>
              <a:buFont typeface="Wingdings" pitchFamily="2" charset="2"/>
              <a:buChar char="Ø"/>
            </a:pPr>
            <a:endParaRPr lang="tr-TR" sz="2200" dirty="0" smtClean="0">
              <a:solidFill>
                <a:schemeClr val="accent4">
                  <a:lumMod val="60000"/>
                  <a:lumOff val="40000"/>
                </a:schemeClr>
              </a:solidFill>
            </a:endParaRPr>
          </a:p>
          <a:p>
            <a:pPr>
              <a:spcBef>
                <a:spcPts val="300"/>
              </a:spcBef>
              <a:buFont typeface="Wingdings" pitchFamily="2" charset="2"/>
              <a:buChar char="Ø"/>
            </a:pPr>
            <a:r>
              <a:rPr lang="tr-TR" sz="2200" dirty="0">
                <a:solidFill>
                  <a:schemeClr val="accent4">
                    <a:lumMod val="60000"/>
                    <a:lumOff val="40000"/>
                  </a:schemeClr>
                </a:solidFill>
              </a:rPr>
              <a:t>S</a:t>
            </a:r>
            <a:r>
              <a:rPr lang="tr-TR" sz="2200" dirty="0" smtClean="0">
                <a:solidFill>
                  <a:schemeClr val="accent4">
                    <a:lumMod val="60000"/>
                    <a:lumOff val="40000"/>
                  </a:schemeClr>
                </a:solidFill>
              </a:rPr>
              <a:t>ıkı </a:t>
            </a:r>
            <a:r>
              <a:rPr lang="tr-TR" sz="2200" dirty="0">
                <a:solidFill>
                  <a:schemeClr val="accent4">
                    <a:lumMod val="60000"/>
                    <a:lumOff val="40000"/>
                  </a:schemeClr>
                </a:solidFill>
              </a:rPr>
              <a:t>otoriteden </a:t>
            </a:r>
            <a:r>
              <a:rPr lang="tr-TR" sz="2200" dirty="0" smtClean="0">
                <a:solidFill>
                  <a:schemeClr val="accent4">
                    <a:lumMod val="60000"/>
                    <a:lumOff val="40000"/>
                  </a:schemeClr>
                </a:solidFill>
              </a:rPr>
              <a:t>hoşlanmayan,</a:t>
            </a:r>
            <a:endParaRPr lang="tr-TR" sz="2200" dirty="0">
              <a:solidFill>
                <a:schemeClr val="accent4">
                  <a:lumMod val="60000"/>
                  <a:lumOff val="40000"/>
                </a:schemeClr>
              </a:solidFill>
            </a:endParaRPr>
          </a:p>
          <a:p>
            <a:pPr>
              <a:spcBef>
                <a:spcPts val="300"/>
              </a:spcBef>
              <a:buFont typeface="Wingdings" pitchFamily="2" charset="2"/>
              <a:buChar char="Ø"/>
            </a:pPr>
            <a:endParaRPr lang="tr-TR" sz="2200" dirty="0">
              <a:solidFill>
                <a:schemeClr val="accent4">
                  <a:lumMod val="60000"/>
                  <a:lumOff val="40000"/>
                </a:schemeClr>
              </a:solidFill>
            </a:endParaRPr>
          </a:p>
          <a:p>
            <a:pPr>
              <a:spcBef>
                <a:spcPts val="300"/>
              </a:spcBef>
              <a:buFont typeface="Wingdings" pitchFamily="2" charset="2"/>
              <a:buChar char="Ø"/>
            </a:pPr>
            <a:r>
              <a:rPr lang="tr-TR" sz="2200" dirty="0">
                <a:solidFill>
                  <a:schemeClr val="accent4">
                    <a:lumMod val="60000"/>
                    <a:lumOff val="40000"/>
                  </a:schemeClr>
                </a:solidFill>
              </a:rPr>
              <a:t>Deneyim birikimine </a:t>
            </a:r>
            <a:r>
              <a:rPr lang="tr-TR" sz="2200" dirty="0" smtClean="0">
                <a:solidFill>
                  <a:schemeClr val="accent4">
                    <a:lumMod val="60000"/>
                    <a:lumOff val="40000"/>
                  </a:schemeClr>
                </a:solidFill>
              </a:rPr>
              <a:t>sahip,</a:t>
            </a:r>
            <a:endParaRPr lang="tr-TR" sz="2200" dirty="0">
              <a:solidFill>
                <a:schemeClr val="accent4">
                  <a:lumMod val="60000"/>
                  <a:lumOff val="40000"/>
                </a:schemeClr>
              </a:solidFill>
            </a:endParaRPr>
          </a:p>
          <a:p>
            <a:pPr>
              <a:spcBef>
                <a:spcPts val="300"/>
              </a:spcBef>
              <a:buFont typeface="Wingdings" pitchFamily="2" charset="2"/>
              <a:buChar char="Ø"/>
            </a:pPr>
            <a:endParaRPr lang="tr-TR" sz="2200" dirty="0">
              <a:solidFill>
                <a:schemeClr val="accent4">
                  <a:lumMod val="60000"/>
                  <a:lumOff val="40000"/>
                </a:schemeClr>
              </a:solidFill>
            </a:endParaRPr>
          </a:p>
          <a:p>
            <a:pPr>
              <a:spcBef>
                <a:spcPts val="300"/>
              </a:spcBef>
              <a:buFont typeface="Wingdings" pitchFamily="2" charset="2"/>
              <a:buChar char="Ø"/>
            </a:pPr>
            <a:r>
              <a:rPr lang="tr-TR" sz="2200" dirty="0">
                <a:solidFill>
                  <a:schemeClr val="accent4">
                    <a:lumMod val="60000"/>
                    <a:lumOff val="40000"/>
                  </a:schemeClr>
                </a:solidFill>
              </a:rPr>
              <a:t>Yönetilmekten </a:t>
            </a:r>
            <a:r>
              <a:rPr lang="tr-TR" sz="2200" dirty="0" smtClean="0">
                <a:solidFill>
                  <a:schemeClr val="accent4">
                    <a:lumMod val="60000"/>
                    <a:lumOff val="40000"/>
                  </a:schemeClr>
                </a:solidFill>
              </a:rPr>
              <a:t>hoşlanmayan,</a:t>
            </a:r>
            <a:endParaRPr lang="tr-TR" sz="2200" dirty="0">
              <a:solidFill>
                <a:schemeClr val="accent4">
                  <a:lumMod val="60000"/>
                  <a:lumOff val="40000"/>
                </a:schemeClr>
              </a:solidFill>
            </a:endParaRPr>
          </a:p>
          <a:p>
            <a:pPr>
              <a:spcBef>
                <a:spcPts val="300"/>
              </a:spcBef>
              <a:buFont typeface="Wingdings" pitchFamily="2" charset="2"/>
              <a:buChar char="Ø"/>
            </a:pPr>
            <a:endParaRPr lang="tr-TR" sz="2200" dirty="0">
              <a:solidFill>
                <a:schemeClr val="accent4">
                  <a:lumMod val="60000"/>
                  <a:lumOff val="40000"/>
                </a:schemeClr>
              </a:solidFill>
            </a:endParaRPr>
          </a:p>
          <a:p>
            <a:pPr>
              <a:spcBef>
                <a:spcPts val="300"/>
              </a:spcBef>
              <a:buFont typeface="Wingdings" pitchFamily="2" charset="2"/>
              <a:buChar char="Ø"/>
            </a:pPr>
            <a:r>
              <a:rPr lang="tr-TR" sz="2200" dirty="0">
                <a:solidFill>
                  <a:schemeClr val="accent4">
                    <a:lumMod val="60000"/>
                    <a:lumOff val="40000"/>
                  </a:schemeClr>
                </a:solidFill>
              </a:rPr>
              <a:t>Karşı karşıya kaldığı sorunlara çözüm getirebilecek öğrenmelere ilgi </a:t>
            </a:r>
            <a:r>
              <a:rPr lang="tr-TR" sz="2200" dirty="0" smtClean="0">
                <a:solidFill>
                  <a:schemeClr val="accent4">
                    <a:lumMod val="60000"/>
                    <a:lumOff val="40000"/>
                  </a:schemeClr>
                </a:solidFill>
              </a:rPr>
              <a:t>duyan,</a:t>
            </a:r>
            <a:endParaRPr lang="tr-TR" sz="2200" dirty="0">
              <a:solidFill>
                <a:schemeClr val="accent4">
                  <a:lumMod val="60000"/>
                  <a:lumOff val="40000"/>
                </a:schemeClr>
              </a:solidFill>
            </a:endParaRPr>
          </a:p>
          <a:p>
            <a:pPr>
              <a:spcBef>
                <a:spcPts val="300"/>
              </a:spcBef>
            </a:pPr>
            <a:endParaRPr lang="tr-TR" dirty="0"/>
          </a:p>
        </p:txBody>
      </p:sp>
      <p:sp>
        <p:nvSpPr>
          <p:cNvPr id="3" name="Başlık 2"/>
          <p:cNvSpPr>
            <a:spLocks noGrp="1"/>
          </p:cNvSpPr>
          <p:nvPr>
            <p:ph type="title"/>
          </p:nvPr>
        </p:nvSpPr>
        <p:spPr>
          <a:xfrm>
            <a:off x="539552" y="620688"/>
            <a:ext cx="7639000" cy="763488"/>
          </a:xfrm>
        </p:spPr>
        <p:txBody>
          <a:bodyPr/>
          <a:lstStyle/>
          <a:p>
            <a:r>
              <a:rPr lang="tr-TR" dirty="0" smtClean="0"/>
              <a:t>Yetişkin …</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5</a:t>
            </a:fld>
            <a:endParaRPr kumimoji="0" lang="tr-TR"/>
          </a:p>
        </p:txBody>
      </p:sp>
    </p:spTree>
    <p:extLst>
      <p:ext uri="{BB962C8B-B14F-4D97-AF65-F5344CB8AC3E}">
        <p14:creationId xmlns:p14="http://schemas.microsoft.com/office/powerpoint/2010/main" val="126629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182546"/>
            <a:ext cx="8058472" cy="4968552"/>
          </a:xfrm>
        </p:spPr>
        <p:txBody>
          <a:bodyPr>
            <a:normAutofit/>
          </a:bodyPr>
          <a:lstStyle/>
          <a:p>
            <a:pPr marL="0" indent="0">
              <a:buNone/>
            </a:pPr>
            <a:r>
              <a:rPr lang="tr-TR" sz="2200" dirty="0" smtClean="0">
                <a:solidFill>
                  <a:schemeClr val="accent4">
                    <a:lumMod val="60000"/>
                    <a:lumOff val="40000"/>
                  </a:schemeClr>
                </a:solidFill>
              </a:rPr>
              <a:t>Aynı zamanda yetişkin;</a:t>
            </a:r>
          </a:p>
          <a:p>
            <a:pPr marL="0" indent="0">
              <a:buNone/>
            </a:pPr>
            <a:endParaRPr lang="tr-TR" sz="2200" dirty="0" smtClean="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Dayatmadan </a:t>
            </a:r>
            <a:r>
              <a:rPr lang="tr-TR" sz="2200" dirty="0" smtClean="0">
                <a:solidFill>
                  <a:schemeClr val="accent4">
                    <a:lumMod val="60000"/>
                    <a:lumOff val="40000"/>
                  </a:schemeClr>
                </a:solidFill>
              </a:rPr>
              <a:t>hoşlanmayan, </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Davranış değişikliğine </a:t>
            </a:r>
            <a:r>
              <a:rPr lang="tr-TR" sz="2200" dirty="0" smtClean="0">
                <a:solidFill>
                  <a:schemeClr val="accent4">
                    <a:lumMod val="60000"/>
                    <a:lumOff val="40000"/>
                  </a:schemeClr>
                </a:solidFill>
              </a:rPr>
              <a:t>direnebilen,</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Zaman zaman zor seçimler yapmak durumunda kalan,</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Gereksinmelerine göre hareket </a:t>
            </a:r>
            <a:r>
              <a:rPr lang="tr-TR" sz="2200" dirty="0" smtClean="0">
                <a:solidFill>
                  <a:schemeClr val="accent4">
                    <a:lumMod val="60000"/>
                    <a:lumOff val="40000"/>
                  </a:schemeClr>
                </a:solidFill>
              </a:rPr>
              <a:t>eden,</a:t>
            </a:r>
            <a:endParaRPr lang="tr-TR" sz="2200" dirty="0">
              <a:solidFill>
                <a:schemeClr val="accent4">
                  <a:lumMod val="60000"/>
                  <a:lumOff val="40000"/>
                </a:schemeClr>
              </a:solidFill>
            </a:endParaRPr>
          </a:p>
          <a:p>
            <a:endParaRPr lang="tr-TR" sz="2400" dirty="0"/>
          </a:p>
          <a:p>
            <a:pPr marL="0" indent="0">
              <a:buNone/>
            </a:pPr>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6</a:t>
            </a:fld>
            <a:endParaRPr kumimoji="0" lang="tr-TR"/>
          </a:p>
        </p:txBody>
      </p:sp>
    </p:spTree>
    <p:extLst>
      <p:ext uri="{BB962C8B-B14F-4D97-AF65-F5344CB8AC3E}">
        <p14:creationId xmlns:p14="http://schemas.microsoft.com/office/powerpoint/2010/main" val="776789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772817"/>
            <a:ext cx="7986464" cy="4104456"/>
          </a:xfrm>
        </p:spPr>
        <p:txBody>
          <a:bodyPr>
            <a:normAutofit/>
          </a:bodyPr>
          <a:lstStyle/>
          <a:p>
            <a:pPr marL="0" indent="0">
              <a:lnSpc>
                <a:spcPct val="150000"/>
              </a:lnSpc>
              <a:buNone/>
            </a:pPr>
            <a:r>
              <a:rPr lang="tr-TR" sz="2200" dirty="0">
                <a:solidFill>
                  <a:schemeClr val="accent4">
                    <a:lumMod val="60000"/>
                    <a:lumOff val="40000"/>
                  </a:schemeClr>
                </a:solidFill>
              </a:rPr>
              <a:t>Yetişkin eğitimine göre yetişkin; kendi yaşamının sorumluluğun almaya hazır, kendini yönlendirebilen (öz yönetim) ve öz </a:t>
            </a:r>
            <a:r>
              <a:rPr lang="tr-TR" sz="2200" dirty="0" smtClean="0">
                <a:solidFill>
                  <a:schemeClr val="accent4">
                    <a:lumMod val="60000"/>
                    <a:lumOff val="40000"/>
                  </a:schemeClr>
                </a:solidFill>
              </a:rPr>
              <a:t>denetim </a:t>
            </a:r>
            <a:r>
              <a:rPr lang="tr-TR" sz="2200" dirty="0">
                <a:solidFill>
                  <a:schemeClr val="accent4">
                    <a:lumMod val="60000"/>
                    <a:lumOff val="40000"/>
                  </a:schemeClr>
                </a:solidFill>
              </a:rPr>
              <a:t>sahibi olan kişidir. </a:t>
            </a:r>
            <a:endParaRPr lang="tr-TR" sz="2200" dirty="0" smtClean="0">
              <a:solidFill>
                <a:schemeClr val="accent4">
                  <a:lumMod val="60000"/>
                  <a:lumOff val="40000"/>
                </a:schemeClr>
              </a:solidFill>
            </a:endParaRPr>
          </a:p>
          <a:p>
            <a:pPr marL="0" indent="0">
              <a:lnSpc>
                <a:spcPct val="150000"/>
              </a:lnSpc>
              <a:buNone/>
            </a:pPr>
            <a:r>
              <a:rPr lang="tr-TR" sz="2200" dirty="0" smtClean="0">
                <a:solidFill>
                  <a:schemeClr val="accent4">
                    <a:lumMod val="60000"/>
                    <a:lumOff val="40000"/>
                  </a:schemeClr>
                </a:solidFill>
              </a:rPr>
              <a:t>Yetişkinlik dönemi tam </a:t>
            </a:r>
            <a:r>
              <a:rPr lang="tr-TR" sz="2200" dirty="0">
                <a:solidFill>
                  <a:schemeClr val="accent4">
                    <a:lumMod val="60000"/>
                    <a:lumOff val="40000"/>
                  </a:schemeClr>
                </a:solidFill>
              </a:rPr>
              <a:t>zamanlı bir işte </a:t>
            </a:r>
            <a:r>
              <a:rPr lang="tr-TR" sz="2200" dirty="0" smtClean="0">
                <a:solidFill>
                  <a:schemeClr val="accent4">
                    <a:lumMod val="60000"/>
                    <a:lumOff val="40000"/>
                  </a:schemeClr>
                </a:solidFill>
              </a:rPr>
              <a:t>çalışılan, </a:t>
            </a:r>
            <a:r>
              <a:rPr lang="tr-TR" sz="2200" dirty="0">
                <a:solidFill>
                  <a:schemeClr val="accent4">
                    <a:lumMod val="60000"/>
                    <a:lumOff val="40000"/>
                  </a:schemeClr>
                </a:solidFill>
              </a:rPr>
              <a:t>evlenip aile </a:t>
            </a:r>
            <a:r>
              <a:rPr lang="tr-TR" sz="2200" dirty="0" smtClean="0">
                <a:solidFill>
                  <a:schemeClr val="accent4">
                    <a:lumMod val="60000"/>
                    <a:lumOff val="40000"/>
                  </a:schemeClr>
                </a:solidFill>
              </a:rPr>
              <a:t>kurulan </a:t>
            </a:r>
            <a:r>
              <a:rPr lang="tr-TR" sz="2200" dirty="0">
                <a:solidFill>
                  <a:schemeClr val="accent4">
                    <a:lumMod val="60000"/>
                    <a:lumOff val="40000"/>
                  </a:schemeClr>
                </a:solidFill>
              </a:rPr>
              <a:t>ve kendi hayatını yönlendiren kararların alındığı dönemdir. </a:t>
            </a:r>
          </a:p>
          <a:p>
            <a:pPr marL="0" indent="0">
              <a:lnSpc>
                <a:spcPct val="150000"/>
              </a:lnSpc>
              <a:buNone/>
            </a:pPr>
            <a:endParaRPr lang="tr-TR" sz="2400" dirty="0"/>
          </a:p>
        </p:txBody>
      </p:sp>
      <p:sp>
        <p:nvSpPr>
          <p:cNvPr id="3" name="Başlık 2"/>
          <p:cNvSpPr>
            <a:spLocks noGrp="1"/>
          </p:cNvSpPr>
          <p:nvPr>
            <p:ph type="title"/>
          </p:nvPr>
        </p:nvSpPr>
        <p:spPr/>
        <p:txBody>
          <a:bodyPr>
            <a:normAutofit/>
          </a:bodyPr>
          <a:lstStyle/>
          <a:p>
            <a:r>
              <a:rPr lang="tr-TR" sz="3200" dirty="0" smtClean="0"/>
              <a:t>Yetişkin Eğitimine Göre Yetişkin </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7</a:t>
            </a:fld>
            <a:endParaRPr kumimoji="0" lang="tr-TR"/>
          </a:p>
        </p:txBody>
      </p:sp>
    </p:spTree>
    <p:extLst>
      <p:ext uri="{BB962C8B-B14F-4D97-AF65-F5344CB8AC3E}">
        <p14:creationId xmlns:p14="http://schemas.microsoft.com/office/powerpoint/2010/main" val="102925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2128" y="2060848"/>
            <a:ext cx="7842448" cy="3252191"/>
          </a:xfrm>
        </p:spPr>
        <p:txBody>
          <a:bodyPr>
            <a:normAutofit/>
          </a:bodyPr>
          <a:lstStyle/>
          <a:p>
            <a:pPr marL="0" indent="0">
              <a:buNone/>
            </a:pPr>
            <a:r>
              <a:rPr lang="tr-TR" sz="2200" dirty="0" smtClean="0">
                <a:solidFill>
                  <a:schemeClr val="accent4">
                    <a:lumMod val="60000"/>
                    <a:lumOff val="40000"/>
                  </a:schemeClr>
                </a:solidFill>
              </a:rPr>
              <a:t>Yetişkin eğitimi en kısa tanımı ile yetişkinlerin öğrenmelerini kolaylaştırıcı ilke ve uygulamaların bütününü ifade eder. (İLKELER BÜTÜNÜ) Andragoji olarak da nitelendirilir. </a:t>
            </a:r>
          </a:p>
          <a:p>
            <a:pPr marL="0" indent="0">
              <a:buNone/>
            </a:pPr>
            <a:endParaRPr lang="tr-TR" sz="2200" dirty="0">
              <a:solidFill>
                <a:schemeClr val="accent4">
                  <a:lumMod val="60000"/>
                  <a:lumOff val="40000"/>
                </a:schemeClr>
              </a:solidFill>
            </a:endParaRPr>
          </a:p>
          <a:p>
            <a:pPr marL="0" indent="0">
              <a:buNone/>
            </a:pPr>
            <a:r>
              <a:rPr lang="tr-TR" sz="2200" dirty="0" err="1" smtClean="0">
                <a:solidFill>
                  <a:schemeClr val="accent4">
                    <a:lumMod val="60000"/>
                    <a:lumOff val="40000"/>
                  </a:schemeClr>
                </a:solidFill>
              </a:rPr>
              <a:t>Andragojik</a:t>
            </a:r>
            <a:r>
              <a:rPr lang="tr-TR" sz="2200" dirty="0" smtClean="0">
                <a:solidFill>
                  <a:schemeClr val="accent4">
                    <a:lumMod val="60000"/>
                    <a:lumOff val="40000"/>
                  </a:schemeClr>
                </a:solidFill>
              </a:rPr>
              <a:t> ilkeler 6 temel varsayıma dayanır. </a:t>
            </a:r>
          </a:p>
        </p:txBody>
      </p:sp>
      <p:sp>
        <p:nvSpPr>
          <p:cNvPr id="3" name="Başlık 2"/>
          <p:cNvSpPr>
            <a:spLocks noGrp="1"/>
          </p:cNvSpPr>
          <p:nvPr>
            <p:ph type="title"/>
          </p:nvPr>
        </p:nvSpPr>
        <p:spPr>
          <a:xfrm>
            <a:off x="755576" y="764704"/>
            <a:ext cx="7639000" cy="835496"/>
          </a:xfrm>
        </p:spPr>
        <p:txBody>
          <a:bodyPr>
            <a:normAutofit/>
          </a:bodyPr>
          <a:lstStyle/>
          <a:p>
            <a:r>
              <a:rPr lang="tr-TR" sz="3200" dirty="0" smtClean="0"/>
              <a:t>Yetişkin Eğitimi Nedir?</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8</a:t>
            </a:fld>
            <a:endParaRPr kumimoji="0" lang="tr-TR"/>
          </a:p>
        </p:txBody>
      </p:sp>
    </p:spTree>
    <p:extLst>
      <p:ext uri="{BB962C8B-B14F-4D97-AF65-F5344CB8AC3E}">
        <p14:creationId xmlns:p14="http://schemas.microsoft.com/office/powerpoint/2010/main" val="195772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0119" y="1556792"/>
            <a:ext cx="8058472" cy="4464496"/>
          </a:xfrm>
        </p:spPr>
        <p:txBody>
          <a:bodyPr>
            <a:normAutofit/>
          </a:bodyPr>
          <a:lstStyle/>
          <a:p>
            <a:pPr marL="0" indent="0">
              <a:buNone/>
            </a:pPr>
            <a:r>
              <a:rPr lang="tr-TR" sz="2200" dirty="0" smtClean="0">
                <a:solidFill>
                  <a:schemeClr val="accent4">
                    <a:lumMod val="60000"/>
                    <a:lumOff val="40000"/>
                  </a:schemeClr>
                </a:solidFill>
              </a:rPr>
              <a:t>1- Bilme Gereksinimi</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2- Benlik Algısı (BEN KİMİM?)</a:t>
            </a:r>
          </a:p>
          <a:p>
            <a:pPr marL="0" indent="0">
              <a:buNone/>
            </a:pPr>
            <a:r>
              <a:rPr lang="tr-TR" sz="2200" dirty="0" smtClean="0">
                <a:solidFill>
                  <a:schemeClr val="accent4">
                    <a:lumMod val="60000"/>
                    <a:lumOff val="40000"/>
                  </a:schemeClr>
                </a:solidFill>
              </a:rPr>
              <a:t> </a:t>
            </a:r>
          </a:p>
          <a:p>
            <a:pPr marL="0" indent="0">
              <a:buNone/>
            </a:pPr>
            <a:r>
              <a:rPr lang="tr-TR" sz="2200" dirty="0" smtClean="0">
                <a:solidFill>
                  <a:schemeClr val="accent4">
                    <a:lumMod val="60000"/>
                    <a:lumOff val="40000"/>
                  </a:schemeClr>
                </a:solidFill>
              </a:rPr>
              <a:t>3- Motivasyon</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4- Öğrenmeye Yönelim </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5- Deneyimler</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6- Öğrenmeye hazır olma</a:t>
            </a:r>
            <a:endParaRPr lang="tr-TR" sz="2200" dirty="0">
              <a:solidFill>
                <a:schemeClr val="accent4">
                  <a:lumMod val="60000"/>
                  <a:lumOff val="40000"/>
                </a:schemeClr>
              </a:solidFill>
            </a:endParaRPr>
          </a:p>
        </p:txBody>
      </p:sp>
      <p:sp>
        <p:nvSpPr>
          <p:cNvPr id="3" name="Başlık 2"/>
          <p:cNvSpPr>
            <a:spLocks noGrp="1"/>
          </p:cNvSpPr>
          <p:nvPr>
            <p:ph type="title"/>
          </p:nvPr>
        </p:nvSpPr>
        <p:spPr>
          <a:xfrm>
            <a:off x="567847" y="548680"/>
            <a:ext cx="7783016" cy="763488"/>
          </a:xfrm>
        </p:spPr>
        <p:txBody>
          <a:bodyPr>
            <a:normAutofit/>
          </a:bodyPr>
          <a:lstStyle/>
          <a:p>
            <a:r>
              <a:rPr lang="tr-TR" sz="3200" dirty="0" err="1" smtClean="0"/>
              <a:t>Andragojinin</a:t>
            </a:r>
            <a:r>
              <a:rPr lang="tr-TR" sz="3200" dirty="0" smtClean="0"/>
              <a:t> İlkeleri </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9</a:t>
            </a:fld>
            <a:endParaRPr kumimoji="0" lang="tr-TR"/>
          </a:p>
        </p:txBody>
      </p:sp>
    </p:spTree>
    <p:extLst>
      <p:ext uri="{BB962C8B-B14F-4D97-AF65-F5344CB8AC3E}">
        <p14:creationId xmlns:p14="http://schemas.microsoft.com/office/powerpoint/2010/main" val="992080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lgi Yarışması">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1015</Words>
  <Application>Microsoft Office PowerPoint</Application>
  <PresentationFormat>Ekran Gösterisi (4:3)</PresentationFormat>
  <Paragraphs>205</Paragraphs>
  <Slides>27</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27</vt:i4>
      </vt:variant>
    </vt:vector>
  </HeadingPairs>
  <TitlesOfParts>
    <vt:vector size="34" baseType="lpstr">
      <vt:lpstr>Arial</vt:lpstr>
      <vt:lpstr>Arial Rounded MT Bold</vt:lpstr>
      <vt:lpstr>Calibri</vt:lpstr>
      <vt:lpstr>Garamond</vt:lpstr>
      <vt:lpstr>Trebuchet MS</vt:lpstr>
      <vt:lpstr>Wingdings</vt:lpstr>
      <vt:lpstr>Bilgi Yarışması</vt:lpstr>
      <vt:lpstr>Yetişkin Eğitimi  </vt:lpstr>
      <vt:lpstr>İçerik</vt:lpstr>
      <vt:lpstr>İçerik</vt:lpstr>
      <vt:lpstr>Yetişkin Kimdir?</vt:lpstr>
      <vt:lpstr>Yetişkin …</vt:lpstr>
      <vt:lpstr>PowerPoint Sunusu</vt:lpstr>
      <vt:lpstr>Yetişkin Eğitimine Göre Yetişkin </vt:lpstr>
      <vt:lpstr>Yetişkin Eğitimi Nedir?</vt:lpstr>
      <vt:lpstr>Andragojinin İlkeleri </vt:lpstr>
      <vt:lpstr>Andragojinin İlkeleri</vt:lpstr>
      <vt:lpstr>PowerPoint Sunusu</vt:lpstr>
      <vt:lpstr>PowerPoint Sunusu</vt:lpstr>
      <vt:lpstr>PowerPoint Sunusu</vt:lpstr>
      <vt:lpstr>PowerPoint Sunusu</vt:lpstr>
      <vt:lpstr>PowerPoint Sunusu</vt:lpstr>
      <vt:lpstr>PowerPoint Sunusu</vt:lpstr>
      <vt:lpstr> </vt:lpstr>
      <vt:lpstr>Yetişkinlerde Öğrenme</vt:lpstr>
      <vt:lpstr>PowerPoint Sunusu</vt:lpstr>
      <vt:lpstr>PowerPoint Sunusu</vt:lpstr>
      <vt:lpstr>Yetişkinler için en başarılı öğrenme yolları </vt:lpstr>
      <vt:lpstr>Yetişkinlerin Öğrenme Engelleri </vt:lpstr>
      <vt:lpstr>Yetişkin Eğitimcide Bulunması Gereken Özellikler</vt:lpstr>
      <vt:lpstr>Yetişkin Eğitimcide Bulunması Gereken Özellikler</vt:lpstr>
      <vt:lpstr> Bir Yetişkin Eğitimcinin Kendisine Sorması Gereken Sorular</vt:lpstr>
      <vt:lpstr>Kendimize Sormamız Gereken Sorular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2017-08-15T19:40:38Z</dcterms:created>
  <dcterms:modified xsi:type="dcterms:W3CDTF">2017-09-11T20:30:04Z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1055</vt:i4>
  </property>
  <property fmtid="{D5CDD505-2E9C-101B-9397-08002B2CF9AE}" pid="3" name="_Version">
    <vt:lpwstr>12.0.4518</vt:lpwstr>
  </property>
</Properties>
</file>