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25" d="100"/>
          <a:sy n="125" d="100"/>
        </p:scale>
        <p:origin x="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37A26EE-2CD2-47CA-A082-79331A9BA465}" type="datetimeFigureOut">
              <a:rPr lang="tr-TR" smtClean="0"/>
              <a:t>17.09.2017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8C0FD0-F147-4976-BF13-9272F043769B}" type="slidenum">
              <a:rPr lang="tr-TR" smtClean="0"/>
              <a:t>‹#›</a:t>
            </a:fld>
            <a:endParaRPr lang="tr-TR"/>
          </a:p>
        </p:txBody>
      </p:sp>
    </p:spTree>
    <p:extLst>
      <p:ext uri="{BB962C8B-B14F-4D97-AF65-F5344CB8AC3E}">
        <p14:creationId xmlns:p14="http://schemas.microsoft.com/office/powerpoint/2010/main" val="2140811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37A26EE-2CD2-47CA-A082-79331A9BA465}" type="datetimeFigureOut">
              <a:rPr lang="tr-TR" smtClean="0"/>
              <a:t>17.09.2017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58C0FD0-F147-4976-BF13-9272F043769B}" type="slidenum">
              <a:rPr lang="tr-TR" smtClean="0"/>
              <a:t>‹#›</a:t>
            </a:fld>
            <a:endParaRPr lang="tr-TR"/>
          </a:p>
        </p:txBody>
      </p:sp>
    </p:spTree>
    <p:extLst>
      <p:ext uri="{BB962C8B-B14F-4D97-AF65-F5344CB8AC3E}">
        <p14:creationId xmlns:p14="http://schemas.microsoft.com/office/powerpoint/2010/main" val="51897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37A26EE-2CD2-47CA-A082-79331A9BA465}" type="datetimeFigureOut">
              <a:rPr lang="tr-TR" smtClean="0"/>
              <a:t>17.09.2017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8C0FD0-F147-4976-BF13-9272F043769B}" type="slidenum">
              <a:rPr lang="tr-TR" smtClean="0"/>
              <a:t>‹#›</a:t>
            </a:fld>
            <a:endParaRPr lang="tr-TR"/>
          </a:p>
        </p:txBody>
      </p:sp>
    </p:spTree>
    <p:extLst>
      <p:ext uri="{BB962C8B-B14F-4D97-AF65-F5344CB8AC3E}">
        <p14:creationId xmlns:p14="http://schemas.microsoft.com/office/powerpoint/2010/main" val="20139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37A26EE-2CD2-47CA-A082-79331A9BA465}" type="datetimeFigureOut">
              <a:rPr lang="tr-TR" smtClean="0"/>
              <a:t>17.09.2017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8C0FD0-F147-4976-BF13-9272F043769B}"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409440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37A26EE-2CD2-47CA-A082-79331A9BA465}" type="datetimeFigureOut">
              <a:rPr lang="tr-TR" smtClean="0"/>
              <a:t>17.09.2017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8C0FD0-F147-4976-BF13-9272F043769B}" type="slidenum">
              <a:rPr lang="tr-TR" smtClean="0"/>
              <a:t>‹#›</a:t>
            </a:fld>
            <a:endParaRPr lang="tr-TR"/>
          </a:p>
        </p:txBody>
      </p:sp>
    </p:spTree>
    <p:extLst>
      <p:ext uri="{BB962C8B-B14F-4D97-AF65-F5344CB8AC3E}">
        <p14:creationId xmlns:p14="http://schemas.microsoft.com/office/powerpoint/2010/main" val="3863736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7A26EE-2CD2-47CA-A082-79331A9BA465}" type="datetimeFigureOut">
              <a:rPr lang="tr-TR" smtClean="0"/>
              <a:t>17.09.2017</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8C0FD0-F147-4976-BF13-9272F043769B}" type="slidenum">
              <a:rPr lang="tr-TR" smtClean="0"/>
              <a:t>‹#›</a:t>
            </a:fld>
            <a:endParaRPr lang="tr-TR"/>
          </a:p>
        </p:txBody>
      </p:sp>
    </p:spTree>
    <p:extLst>
      <p:ext uri="{BB962C8B-B14F-4D97-AF65-F5344CB8AC3E}">
        <p14:creationId xmlns:p14="http://schemas.microsoft.com/office/powerpoint/2010/main" val="20322420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7A26EE-2CD2-47CA-A082-79331A9BA465}" type="datetimeFigureOut">
              <a:rPr lang="tr-TR" smtClean="0"/>
              <a:t>17.09.2017</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8C0FD0-F147-4976-BF13-9272F043769B}" type="slidenum">
              <a:rPr lang="tr-TR" smtClean="0"/>
              <a:t>‹#›</a:t>
            </a:fld>
            <a:endParaRPr lang="tr-TR"/>
          </a:p>
        </p:txBody>
      </p:sp>
    </p:spTree>
    <p:extLst>
      <p:ext uri="{BB962C8B-B14F-4D97-AF65-F5344CB8AC3E}">
        <p14:creationId xmlns:p14="http://schemas.microsoft.com/office/powerpoint/2010/main" val="20007275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37A26EE-2CD2-47CA-A082-79331A9BA465}" type="datetimeFigureOut">
              <a:rPr lang="tr-TR" smtClean="0"/>
              <a:t>17.09.2017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8C0FD0-F147-4976-BF13-9272F043769B}" type="slidenum">
              <a:rPr lang="tr-TR" smtClean="0"/>
              <a:t>‹#›</a:t>
            </a:fld>
            <a:endParaRPr lang="tr-TR"/>
          </a:p>
        </p:txBody>
      </p:sp>
    </p:spTree>
    <p:extLst>
      <p:ext uri="{BB962C8B-B14F-4D97-AF65-F5344CB8AC3E}">
        <p14:creationId xmlns:p14="http://schemas.microsoft.com/office/powerpoint/2010/main" val="1149870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37A26EE-2CD2-47CA-A082-79331A9BA465}" type="datetimeFigureOut">
              <a:rPr lang="tr-TR" smtClean="0"/>
              <a:t>17.09.2017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8C0FD0-F147-4976-BF13-9272F043769B}" type="slidenum">
              <a:rPr lang="tr-TR" smtClean="0"/>
              <a:t>‹#›</a:t>
            </a:fld>
            <a:endParaRPr lang="tr-TR"/>
          </a:p>
        </p:txBody>
      </p:sp>
    </p:spTree>
    <p:extLst>
      <p:ext uri="{BB962C8B-B14F-4D97-AF65-F5344CB8AC3E}">
        <p14:creationId xmlns:p14="http://schemas.microsoft.com/office/powerpoint/2010/main" val="1268363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337A26EE-2CD2-47CA-A082-79331A9BA465}" type="datetimeFigureOut">
              <a:rPr lang="tr-TR" smtClean="0"/>
              <a:t>17.09.2017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8C0FD0-F147-4976-BF13-9272F043769B}" type="slidenum">
              <a:rPr lang="tr-TR" smtClean="0"/>
              <a:t>‹#›</a:t>
            </a:fld>
            <a:endParaRPr lang="tr-TR"/>
          </a:p>
        </p:txBody>
      </p:sp>
    </p:spTree>
    <p:extLst>
      <p:ext uri="{BB962C8B-B14F-4D97-AF65-F5344CB8AC3E}">
        <p14:creationId xmlns:p14="http://schemas.microsoft.com/office/powerpoint/2010/main" val="2846467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37A26EE-2CD2-47CA-A082-79331A9BA465}" type="datetimeFigureOut">
              <a:rPr lang="tr-TR" smtClean="0"/>
              <a:t>17.09.2017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58C0FD0-F147-4976-BF13-9272F043769B}" type="slidenum">
              <a:rPr lang="tr-TR" smtClean="0"/>
              <a:t>‹#›</a:t>
            </a:fld>
            <a:endParaRPr lang="tr-TR"/>
          </a:p>
        </p:txBody>
      </p:sp>
    </p:spTree>
    <p:extLst>
      <p:ext uri="{BB962C8B-B14F-4D97-AF65-F5344CB8AC3E}">
        <p14:creationId xmlns:p14="http://schemas.microsoft.com/office/powerpoint/2010/main" val="3450479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37A26EE-2CD2-47CA-A082-79331A9BA465}" type="datetimeFigureOut">
              <a:rPr lang="tr-TR" smtClean="0"/>
              <a:t>17.09.2017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58C0FD0-F147-4976-BF13-9272F043769B}" type="slidenum">
              <a:rPr lang="tr-TR" smtClean="0"/>
              <a:t>‹#›</a:t>
            </a:fld>
            <a:endParaRPr lang="tr-TR"/>
          </a:p>
        </p:txBody>
      </p:sp>
    </p:spTree>
    <p:extLst>
      <p:ext uri="{BB962C8B-B14F-4D97-AF65-F5344CB8AC3E}">
        <p14:creationId xmlns:p14="http://schemas.microsoft.com/office/powerpoint/2010/main" val="1210365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37A26EE-2CD2-47CA-A082-79331A9BA465}" type="datetimeFigureOut">
              <a:rPr lang="tr-TR" smtClean="0"/>
              <a:t>17.09.2017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58C0FD0-F147-4976-BF13-9272F043769B}" type="slidenum">
              <a:rPr lang="tr-TR" smtClean="0"/>
              <a:t>‹#›</a:t>
            </a:fld>
            <a:endParaRPr lang="tr-TR"/>
          </a:p>
        </p:txBody>
      </p:sp>
    </p:spTree>
    <p:extLst>
      <p:ext uri="{BB962C8B-B14F-4D97-AF65-F5344CB8AC3E}">
        <p14:creationId xmlns:p14="http://schemas.microsoft.com/office/powerpoint/2010/main" val="2864477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337A26EE-2CD2-47CA-A082-79331A9BA465}" type="datetimeFigureOut">
              <a:rPr lang="tr-TR" smtClean="0"/>
              <a:t>17.09.2017</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358C0FD0-F147-4976-BF13-9272F043769B}" type="slidenum">
              <a:rPr lang="tr-TR" smtClean="0"/>
              <a:t>‹#›</a:t>
            </a:fld>
            <a:endParaRPr lang="tr-TR"/>
          </a:p>
        </p:txBody>
      </p:sp>
    </p:spTree>
    <p:extLst>
      <p:ext uri="{BB962C8B-B14F-4D97-AF65-F5344CB8AC3E}">
        <p14:creationId xmlns:p14="http://schemas.microsoft.com/office/powerpoint/2010/main" val="327488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37A26EE-2CD2-47CA-A082-79331A9BA465}" type="datetimeFigureOut">
              <a:rPr lang="tr-TR" smtClean="0"/>
              <a:t>17.09.2017</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358C0FD0-F147-4976-BF13-9272F043769B}" type="slidenum">
              <a:rPr lang="tr-TR" smtClean="0"/>
              <a:t>‹#›</a:t>
            </a:fld>
            <a:endParaRPr lang="tr-TR"/>
          </a:p>
        </p:txBody>
      </p:sp>
    </p:spTree>
    <p:extLst>
      <p:ext uri="{BB962C8B-B14F-4D97-AF65-F5344CB8AC3E}">
        <p14:creationId xmlns:p14="http://schemas.microsoft.com/office/powerpoint/2010/main" val="2350509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p:txBody>
          <a:bodyPr/>
          <a:lstStyle/>
          <a:p>
            <a:fld id="{337A26EE-2CD2-47CA-A082-79331A9BA465}" type="datetimeFigureOut">
              <a:rPr lang="tr-TR" smtClean="0"/>
              <a:t>17.09.2017</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358C0FD0-F147-4976-BF13-9272F043769B}" type="slidenum">
              <a:rPr lang="tr-TR" smtClean="0"/>
              <a:t>‹#›</a:t>
            </a:fld>
            <a:endParaRPr lang="tr-TR"/>
          </a:p>
        </p:txBody>
      </p:sp>
    </p:spTree>
    <p:extLst>
      <p:ext uri="{BB962C8B-B14F-4D97-AF65-F5344CB8AC3E}">
        <p14:creationId xmlns:p14="http://schemas.microsoft.com/office/powerpoint/2010/main" val="4290890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37A26EE-2CD2-47CA-A082-79331A9BA465}" type="datetimeFigureOut">
              <a:rPr lang="tr-TR" smtClean="0"/>
              <a:t>17.09.2017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58C0FD0-F147-4976-BF13-9272F043769B}" type="slidenum">
              <a:rPr lang="tr-TR" smtClean="0"/>
              <a:t>‹#›</a:t>
            </a:fld>
            <a:endParaRPr lang="tr-TR"/>
          </a:p>
        </p:txBody>
      </p:sp>
    </p:spTree>
    <p:extLst>
      <p:ext uri="{BB962C8B-B14F-4D97-AF65-F5344CB8AC3E}">
        <p14:creationId xmlns:p14="http://schemas.microsoft.com/office/powerpoint/2010/main" val="3208799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37A26EE-2CD2-47CA-A082-79331A9BA465}" type="datetimeFigureOut">
              <a:rPr lang="tr-TR" smtClean="0"/>
              <a:t>17.09.2017</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58C0FD0-F147-4976-BF13-9272F043769B}" type="slidenum">
              <a:rPr lang="tr-TR" smtClean="0"/>
              <a:t>‹#›</a:t>
            </a:fld>
            <a:endParaRPr lang="tr-TR"/>
          </a:p>
        </p:txBody>
      </p:sp>
    </p:spTree>
    <p:extLst>
      <p:ext uri="{BB962C8B-B14F-4D97-AF65-F5344CB8AC3E}">
        <p14:creationId xmlns:p14="http://schemas.microsoft.com/office/powerpoint/2010/main" val="4235814819"/>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YAYGIN EĞİTİM</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277451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38491" y="102198"/>
            <a:ext cx="9404723" cy="1400530"/>
          </a:xfrm>
        </p:spPr>
        <p:txBody>
          <a:bodyPr/>
          <a:lstStyle/>
          <a:p>
            <a:pPr algn="ctr"/>
            <a:r>
              <a:rPr lang="tr-TR" b="1" dirty="0" smtClean="0"/>
              <a:t>Türkiye ’de Yaygın Eğitim Sağlayan Kurum Ve Kuruluşlar</a:t>
            </a:r>
            <a:r>
              <a:rPr lang="tr-TR" dirty="0" smtClean="0"/>
              <a:t> </a:t>
            </a:r>
            <a:endParaRPr lang="tr-TR" dirty="0"/>
          </a:p>
        </p:txBody>
      </p:sp>
      <p:sp>
        <p:nvSpPr>
          <p:cNvPr id="3" name="İçerik Yer Tutucusu 2"/>
          <p:cNvSpPr>
            <a:spLocks noGrp="1"/>
          </p:cNvSpPr>
          <p:nvPr>
            <p:ph idx="1"/>
          </p:nvPr>
        </p:nvSpPr>
        <p:spPr>
          <a:xfrm>
            <a:off x="160020" y="1434148"/>
            <a:ext cx="11689080" cy="4195481"/>
          </a:xfrm>
        </p:spPr>
        <p:txBody>
          <a:bodyPr>
            <a:noAutofit/>
          </a:bodyPr>
          <a:lstStyle/>
          <a:p>
            <a:pPr marL="0" indent="0">
              <a:buNone/>
            </a:pPr>
            <a:r>
              <a:rPr lang="tr-TR" sz="2700" dirty="0" smtClean="0"/>
              <a:t>Yaygın </a:t>
            </a:r>
            <a:r>
              <a:rPr lang="tr-TR" sz="2700" dirty="0"/>
              <a:t>eğitimin faaliyet alanının ve hedef kitlesinin çok geniş olması, yaygın eğitim hizmetlerinin   tek   bir   bakanlık   veya   kurum   tarafından   yürütülmesini   imkânsız kılmaktadır. Türkiye’de önemli sayıda kamu ve özel kurum ve kuruluş yaygın eğitim hizmeti   yapmaktadır.   1980   yılından   sonra   büyük   kurum   ve   kuruluşlar   örgüt yapılarında değişikliğe giderek bünyelerinde eğitim birimleri kurmaya başlamışlardır. </a:t>
            </a:r>
          </a:p>
          <a:p>
            <a:pPr marL="0" indent="0">
              <a:buNone/>
            </a:pPr>
            <a:r>
              <a:rPr lang="tr-TR" sz="2700" dirty="0"/>
              <a:t>Bu kuruluşlar arasında koordinasyon ve işbirliği </a:t>
            </a:r>
            <a:r>
              <a:rPr lang="tr-TR" sz="2700" dirty="0" smtClean="0"/>
              <a:t>Milli </a:t>
            </a:r>
            <a:r>
              <a:rPr lang="tr-TR" sz="2700" dirty="0"/>
              <a:t>Eğitim Bakanlığınca sağlanmaktadır (Milli Eğitim Temel Kanunu, 1739, Madde 42). Yine bu kurum    ve    kuruluşların    yaygın    eğitim hizmetlerinin </a:t>
            </a:r>
            <a:r>
              <a:rPr lang="tr-TR" sz="2700" dirty="0" smtClean="0"/>
              <a:t>gözetimi</a:t>
            </a:r>
            <a:r>
              <a:rPr lang="tr-TR" sz="2700" dirty="0"/>
              <a:t>, </a:t>
            </a:r>
            <a:r>
              <a:rPr lang="tr-TR" sz="2700" dirty="0" smtClean="0"/>
              <a:t>denetimi ve sorumluluğu </a:t>
            </a:r>
            <a:r>
              <a:rPr lang="tr-TR" sz="2700" dirty="0"/>
              <a:t>Milli Eğitim Bakanlığındadır (Milli Eğitim Temel Kanunu, 1739, Madde </a:t>
            </a:r>
            <a:r>
              <a:rPr lang="tr-TR" sz="2700" dirty="0" smtClean="0"/>
              <a:t>17-56</a:t>
            </a:r>
            <a:r>
              <a:rPr lang="tr-TR" sz="2700" dirty="0"/>
              <a:t>). </a:t>
            </a:r>
          </a:p>
        </p:txBody>
      </p:sp>
    </p:spTree>
    <p:extLst>
      <p:ext uri="{BB962C8B-B14F-4D97-AF65-F5344CB8AC3E}">
        <p14:creationId xmlns:p14="http://schemas.microsoft.com/office/powerpoint/2010/main" val="3866970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b="1" dirty="0" smtClean="0"/>
              <a:t>Türkiye ’de Yaygın Eğitim Sağlayan Kurum Ve Kuruluşlar</a:t>
            </a:r>
            <a:r>
              <a:rPr lang="tr-TR" dirty="0" smtClean="0"/>
              <a:t> </a:t>
            </a:r>
            <a:endParaRPr lang="tr-TR" dirty="0"/>
          </a:p>
        </p:txBody>
      </p:sp>
      <p:sp>
        <p:nvSpPr>
          <p:cNvPr id="3" name="İçerik Yer Tutucusu 2"/>
          <p:cNvSpPr>
            <a:spLocks noGrp="1"/>
          </p:cNvSpPr>
          <p:nvPr>
            <p:ph idx="1"/>
          </p:nvPr>
        </p:nvSpPr>
        <p:spPr/>
        <p:txBody>
          <a:bodyPr/>
          <a:lstStyle/>
          <a:p>
            <a:r>
              <a:rPr lang="tr-TR" b="1" dirty="0" smtClean="0"/>
              <a:t>Hayat </a:t>
            </a:r>
            <a:r>
              <a:rPr lang="tr-TR" b="1" dirty="0"/>
              <a:t>Boyu Öğrenme Genel Müdürlüğü</a:t>
            </a:r>
            <a:r>
              <a:rPr lang="tr-TR" dirty="0"/>
              <a:t> </a:t>
            </a:r>
            <a:endParaRPr lang="tr-TR" dirty="0" smtClean="0"/>
          </a:p>
          <a:p>
            <a:r>
              <a:rPr lang="tr-TR" b="1" dirty="0"/>
              <a:t>Kız   Teknik   Öğretim   Olgunlaşma   </a:t>
            </a:r>
            <a:r>
              <a:rPr lang="tr-TR" b="1" dirty="0" smtClean="0"/>
              <a:t>Enstitüleri</a:t>
            </a:r>
            <a:endParaRPr lang="tr-TR" b="1" dirty="0"/>
          </a:p>
          <a:p>
            <a:r>
              <a:rPr lang="tr-TR" b="1" dirty="0"/>
              <a:t>Pratik Kız Sanat </a:t>
            </a:r>
            <a:r>
              <a:rPr lang="tr-TR" b="1" dirty="0" smtClean="0"/>
              <a:t>Okulu</a:t>
            </a:r>
          </a:p>
          <a:p>
            <a:r>
              <a:rPr lang="tr-TR" b="1" dirty="0" smtClean="0"/>
              <a:t>Turizm </a:t>
            </a:r>
            <a:r>
              <a:rPr lang="tr-TR" b="1" dirty="0"/>
              <a:t>Eğitim </a:t>
            </a:r>
            <a:r>
              <a:rPr lang="tr-TR" b="1" dirty="0" smtClean="0"/>
              <a:t>Merkezleri</a:t>
            </a:r>
          </a:p>
          <a:p>
            <a:r>
              <a:rPr lang="tr-TR" dirty="0"/>
              <a:t> </a:t>
            </a:r>
            <a:r>
              <a:rPr lang="tr-TR" b="1" dirty="0"/>
              <a:t>Açık Öğretim Kurumları</a:t>
            </a:r>
            <a:r>
              <a:rPr lang="tr-TR" dirty="0"/>
              <a:t> </a:t>
            </a:r>
            <a:r>
              <a:rPr lang="tr-TR" dirty="0" smtClean="0"/>
              <a:t>( Açık İlkokul, Açık Lise, Mesleki Açık Lise, Açık İmam Hatip Lisesi)</a:t>
            </a:r>
          </a:p>
          <a:p>
            <a:r>
              <a:rPr lang="tr-TR" dirty="0"/>
              <a:t> </a:t>
            </a:r>
            <a:r>
              <a:rPr lang="tr-TR" b="1" dirty="0"/>
              <a:t>Özel yaygın eğitim </a:t>
            </a:r>
            <a:r>
              <a:rPr lang="tr-TR" b="1" dirty="0" smtClean="0"/>
              <a:t>kurumları</a:t>
            </a:r>
            <a:r>
              <a:rPr lang="tr-TR" b="1" dirty="0"/>
              <a:t> </a:t>
            </a:r>
            <a:r>
              <a:rPr lang="tr-TR" b="1" dirty="0" smtClean="0"/>
              <a:t>( Özel Kurs Merkezleri)</a:t>
            </a:r>
          </a:p>
          <a:p>
            <a:pPr marL="0" indent="0">
              <a:buNone/>
            </a:pPr>
            <a:endParaRPr lang="tr-TR" b="1" dirty="0"/>
          </a:p>
          <a:p>
            <a:endParaRPr lang="tr-TR" dirty="0"/>
          </a:p>
        </p:txBody>
      </p:sp>
    </p:spTree>
    <p:extLst>
      <p:ext uri="{BB962C8B-B14F-4D97-AF65-F5344CB8AC3E}">
        <p14:creationId xmlns:p14="http://schemas.microsoft.com/office/powerpoint/2010/main" val="1415444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263771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Unvan 94"/>
          <p:cNvSpPr>
            <a:spLocks noGrp="1"/>
          </p:cNvSpPr>
          <p:nvPr>
            <p:ph type="title"/>
          </p:nvPr>
        </p:nvSpPr>
        <p:spPr>
          <a:xfrm>
            <a:off x="784860" y="673100"/>
            <a:ext cx="10515600" cy="1460500"/>
          </a:xfrm>
          <a:solidFill>
            <a:schemeClr val="accent1">
              <a:lumMod val="40000"/>
              <a:lumOff val="60000"/>
            </a:schemeClr>
          </a:solidFill>
        </p:spPr>
        <p:txBody>
          <a:bodyPr/>
          <a:lstStyle/>
          <a:p>
            <a:pPr algn="ctr"/>
            <a:r>
              <a:rPr lang="tr-TR" dirty="0" smtClean="0"/>
              <a:t>Y ay g ı n Eğ i ti m</a:t>
            </a:r>
            <a:endParaRPr lang="tr-TR" dirty="0"/>
          </a:p>
        </p:txBody>
      </p:sp>
      <p:sp>
        <p:nvSpPr>
          <p:cNvPr id="96" name="İçerik Yer Tutucusu 95"/>
          <p:cNvSpPr>
            <a:spLocks noGrp="1"/>
          </p:cNvSpPr>
          <p:nvPr>
            <p:ph idx="1"/>
          </p:nvPr>
        </p:nvSpPr>
        <p:spPr>
          <a:xfrm>
            <a:off x="958532" y="2133600"/>
            <a:ext cx="10509568" cy="3615267"/>
          </a:xfrm>
        </p:spPr>
        <p:txBody>
          <a:bodyPr>
            <a:noAutofit/>
          </a:bodyPr>
          <a:lstStyle/>
          <a:p>
            <a:pPr marL="0" indent="0" algn="just">
              <a:buNone/>
            </a:pPr>
            <a:r>
              <a:rPr lang="tr-TR" sz="1600" dirty="0" smtClean="0"/>
              <a:t>Yaygın eğitim, örgün eğitim yanında veya dışında düzenlenen eğitim faaliyetlerinin tümünü kapsar. Yaygın eğitimin özel amacı, millî eğitimin genel amaçlarına ve temel ilkelerine uygun olarak, örgün eğitim sistemine hiç girmemiş olan veya herhangi bir kademesinde  bulunan,  ya  da  bu  kademeden  çıkmış  vatandaşlara  örgün  eğitimin yanında veya dışında; </a:t>
            </a:r>
          </a:p>
          <a:p>
            <a:pPr marL="0" indent="0" algn="just">
              <a:buNone/>
            </a:pPr>
            <a:r>
              <a:rPr lang="tr-TR" sz="1600" dirty="0" smtClean="0"/>
              <a:t>Okuma-yazma       öğretmek,       eksik       eğitimlerini tamamlamaları için sürekli eğitim olanağı hazırlamak, </a:t>
            </a:r>
          </a:p>
          <a:p>
            <a:pPr marL="0" indent="0" algn="just">
              <a:buNone/>
            </a:pPr>
            <a:r>
              <a:rPr lang="tr-TR" sz="1600" dirty="0" smtClean="0"/>
              <a:t>Bilimsel,  teknolojik,  ekonomik,   sosyal  ve  kültürel gelişmelere  uyumlarını  kolaylaştırıcı  eğitim  olanağı sağlamak, </a:t>
            </a:r>
          </a:p>
          <a:p>
            <a:pPr marL="0" indent="0" algn="just">
              <a:buNone/>
            </a:pPr>
            <a:r>
              <a:rPr lang="tr-TR" sz="1600" dirty="0" smtClean="0"/>
              <a:t>Millî kültür değerlerimizi koruyucu, geliştirici, tanıtıcı ve benimsetici nitelikte eğitim yapmak, </a:t>
            </a:r>
          </a:p>
          <a:p>
            <a:pPr marL="0" indent="0" algn="just">
              <a:buNone/>
            </a:pPr>
            <a:r>
              <a:rPr lang="tr-TR" sz="1600" dirty="0" smtClean="0"/>
              <a:t>Toplu  yaşama,  dayanışma,  yardımlaşma,  birlikte  çalışma  ve örgütlenme  anlayış  ve alışkanlıkları kazandırmak, </a:t>
            </a:r>
          </a:p>
          <a:p>
            <a:pPr marL="0" indent="0" algn="just">
              <a:buNone/>
            </a:pPr>
            <a:r>
              <a:rPr lang="tr-TR" sz="1600" dirty="0" smtClean="0"/>
              <a:t>Ekonominin gelişimi doğrultusunda ve istihdam politikasına uygun meslek edinmelerini sağlayıcı olanaklar hazırlamak, </a:t>
            </a:r>
          </a:p>
          <a:p>
            <a:pPr marL="0" indent="0" algn="just">
              <a:buNone/>
            </a:pPr>
            <a:r>
              <a:rPr lang="tr-TR" sz="1600" dirty="0" smtClean="0"/>
              <a:t>Beslenme ve sağlıklı yaşam tarzını benimsetmek, </a:t>
            </a:r>
          </a:p>
          <a:p>
            <a:pPr marL="0" indent="0" algn="just">
              <a:buNone/>
            </a:pPr>
            <a:r>
              <a:rPr lang="tr-TR" sz="1600" dirty="0" smtClean="0"/>
              <a:t>Çeşitli  mesleklerde  çalışanlara,  gelişmeleri  için  gerekli bilgi ve becerileri kazandırmak, </a:t>
            </a:r>
          </a:p>
          <a:p>
            <a:pPr marL="0" indent="0" algn="just">
              <a:buNone/>
            </a:pPr>
            <a:r>
              <a:rPr lang="tr-TR" sz="1600" dirty="0" smtClean="0"/>
              <a:t>Boş   zamanlarını   yararlı   bir   biçimde değerlendirme ve kullanma alışkanlıkları kazandırmak. </a:t>
            </a:r>
          </a:p>
          <a:p>
            <a:pPr marL="0" indent="0" algn="just">
              <a:buNone/>
            </a:pPr>
            <a:r>
              <a:rPr lang="tr-TR" sz="1600" dirty="0" smtClean="0"/>
              <a:t>Gibi amaçlarla yürütülmektedir.</a:t>
            </a:r>
          </a:p>
          <a:p>
            <a:endParaRPr lang="tr-TR" sz="1600" dirty="0"/>
          </a:p>
        </p:txBody>
      </p:sp>
    </p:spTree>
    <p:extLst>
      <p:ext uri="{BB962C8B-B14F-4D97-AF65-F5344CB8AC3E}">
        <p14:creationId xmlns:p14="http://schemas.microsoft.com/office/powerpoint/2010/main" val="1010520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96240" y="1152982"/>
            <a:ext cx="11193780" cy="4828717"/>
          </a:xfrm>
        </p:spPr>
        <p:txBody>
          <a:bodyPr>
            <a:noAutofit/>
          </a:bodyPr>
          <a:lstStyle/>
          <a:p>
            <a:r>
              <a:rPr lang="tr-TR" sz="2800" dirty="0"/>
              <a:t>Geçmişten  günümüze  kadar örgün eğitim dışındaki  eğitim faaliyetleri  değişik  adlar altında süre gelmiştir. Yaygın eğitim, halk eğitimi, yetişkin eğitimi, okul dışı eğitim ve yaşam boyu eğitim gibi kavramlar, bazen aynı bazen de farklı anlamlarda kullanılmış ve tanımlanmıştır (Arslan,1991).  Günümüzde yaygın eğitim her ülkenin benimsediği eğitim felsefesini, eğitim anlayışını ve eğitimden beklediği sonuçlara göre planlamakta ve uygulamaktadır. Yaygın eğitim, toplumun ihtiyaçlarını, bireylerin ilgi ve isteklerini ve hizmet anlayışlarına göre onları farklı yönlerden dinamik hale getirmek amacıyla belirli programlar çerçevesinde verilen eğitim faaliyetidir. </a:t>
            </a:r>
          </a:p>
          <a:p>
            <a:endParaRPr lang="tr-TR" sz="2800" dirty="0"/>
          </a:p>
        </p:txBody>
      </p:sp>
    </p:spTree>
    <p:extLst>
      <p:ext uri="{BB962C8B-B14F-4D97-AF65-F5344CB8AC3E}">
        <p14:creationId xmlns:p14="http://schemas.microsoft.com/office/powerpoint/2010/main" val="2589671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47052" y="1542378"/>
            <a:ext cx="9747568" cy="4195481"/>
          </a:xfrm>
        </p:spPr>
        <p:txBody>
          <a:bodyPr>
            <a:noAutofit/>
          </a:bodyPr>
          <a:lstStyle/>
          <a:p>
            <a:r>
              <a:rPr lang="tr-TR" sz="2800" dirty="0"/>
              <a:t>Bireylerin;   toplumsal   güvencelerini   ve  ekonomik   verimliliklerini   arttırmak,   değişen toplumsal ve ekonomik rollerine uyum gösterebilmelerini sağlamak için, onların eğitimine duyulan ihtiyaç insanlık tarihi kadar eskidir. Hemen her toplumda, yaygın eğitim uygulamalarının  uzun bir geçmişi vardır. Yaygın eğitim, nüfusun bazı kesimlerine belirli bir  eğitsel  yaklaşımdan  ziyade,  toplumdaki  her  bireyin  ihtiyaçları  doğrultusunda  hayat boyu öğrenimini içerir (</a:t>
            </a:r>
            <a:r>
              <a:rPr lang="tr-TR" sz="2800" dirty="0" err="1"/>
              <a:t>Simpson</a:t>
            </a:r>
            <a:r>
              <a:rPr lang="tr-TR" sz="2800" dirty="0"/>
              <a:t>, 1974). </a:t>
            </a:r>
          </a:p>
          <a:p>
            <a:endParaRPr lang="tr-TR" sz="2800" dirty="0"/>
          </a:p>
        </p:txBody>
      </p:sp>
    </p:spTree>
    <p:extLst>
      <p:ext uri="{BB962C8B-B14F-4D97-AF65-F5344CB8AC3E}">
        <p14:creationId xmlns:p14="http://schemas.microsoft.com/office/powerpoint/2010/main" val="24083641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99060" y="891540"/>
            <a:ext cx="11163300" cy="5157189"/>
          </a:xfrm>
        </p:spPr>
        <p:txBody>
          <a:bodyPr>
            <a:noAutofit/>
          </a:bodyPr>
          <a:lstStyle/>
          <a:p>
            <a:r>
              <a:rPr lang="tr-TR" sz="2800" dirty="0"/>
              <a:t>Avrupa Birliği Komisyonunun, hazırladığı yaşam boyu öğrenmeye ilişkin kararı “</a:t>
            </a:r>
            <a:r>
              <a:rPr lang="tr-TR" sz="2800" dirty="0" err="1"/>
              <a:t>Making</a:t>
            </a:r>
            <a:r>
              <a:rPr lang="tr-TR" sz="2800" dirty="0"/>
              <a:t> a  </a:t>
            </a:r>
            <a:r>
              <a:rPr lang="tr-TR" sz="2800" dirty="0" err="1"/>
              <a:t>European</a:t>
            </a:r>
            <a:r>
              <a:rPr lang="tr-TR" sz="2800" dirty="0"/>
              <a:t>  </a:t>
            </a:r>
            <a:r>
              <a:rPr lang="tr-TR" sz="2800" dirty="0" err="1"/>
              <a:t>area</a:t>
            </a:r>
            <a:r>
              <a:rPr lang="tr-TR" sz="2800" dirty="0"/>
              <a:t>  of </a:t>
            </a:r>
            <a:r>
              <a:rPr lang="tr-TR" sz="2800" dirty="0" err="1"/>
              <a:t>lifelong</a:t>
            </a:r>
            <a:r>
              <a:rPr lang="tr-TR" sz="2800" dirty="0"/>
              <a:t>  </a:t>
            </a:r>
            <a:r>
              <a:rPr lang="tr-TR" sz="2800" dirty="0" err="1"/>
              <a:t>learning</a:t>
            </a:r>
            <a:r>
              <a:rPr lang="tr-TR" sz="2800" dirty="0"/>
              <a:t>  a </a:t>
            </a:r>
            <a:r>
              <a:rPr lang="tr-TR" sz="2800" dirty="0" err="1"/>
              <a:t>reality</a:t>
            </a:r>
            <a:r>
              <a:rPr lang="tr-TR" sz="2800" dirty="0"/>
              <a:t>”,  Kasım  2001’de  kabul  edilmiştir.  Okul öncesinden emeklilik sonrasına tüm yaşamı kapsayan öğrenmenin önemini vurgulayan bu karar; yaşam boyu öğrenmenin örgün, yaygın ve </a:t>
            </a:r>
            <a:r>
              <a:rPr lang="tr-TR" sz="2800" dirty="0" err="1"/>
              <a:t>formal</a:t>
            </a:r>
            <a:r>
              <a:rPr lang="tr-TR" sz="2800" dirty="0"/>
              <a:t> olmayan eğitim (“</a:t>
            </a:r>
            <a:r>
              <a:rPr lang="tr-TR" sz="2800" dirty="0" err="1"/>
              <a:t>formal</a:t>
            </a:r>
            <a:r>
              <a:rPr lang="tr-TR" sz="2800" dirty="0"/>
              <a:t>”, “</a:t>
            </a:r>
            <a:r>
              <a:rPr lang="tr-TR" sz="2800" dirty="0" err="1"/>
              <a:t>non</a:t>
            </a:r>
            <a:r>
              <a:rPr lang="tr-TR" sz="2800" dirty="0"/>
              <a:t>- </a:t>
            </a:r>
            <a:r>
              <a:rPr lang="tr-TR" sz="2800" dirty="0" err="1"/>
              <a:t>formal</a:t>
            </a:r>
            <a:r>
              <a:rPr lang="tr-TR" sz="2800" dirty="0"/>
              <a:t>” ve “</a:t>
            </a:r>
            <a:r>
              <a:rPr lang="tr-TR" sz="2800" dirty="0" err="1"/>
              <a:t>informal</a:t>
            </a:r>
            <a:r>
              <a:rPr lang="tr-TR" sz="2800" dirty="0"/>
              <a:t>” öğrenme) uygulamalarını tümüyle kapsaması gerektiğini belirtmektedir. Kararda yaşam boyu öğrenme “kişisel, sosyal, vatandaşlıkla ve/veya istihdamla  ilgili bir perspektifle,  bilgi, beceri ve yeterlikleri  geliştirme  amacıyla,  yaşam </a:t>
            </a:r>
          </a:p>
          <a:p>
            <a:r>
              <a:rPr lang="tr-TR" sz="2800" dirty="0"/>
              <a:t>boyu üstlenilen öğrenme etkinliği” olarak tanımlanmaktadır (</a:t>
            </a:r>
            <a:r>
              <a:rPr lang="tr-TR" sz="2800" dirty="0" err="1"/>
              <a:t>Schild</a:t>
            </a:r>
            <a:r>
              <a:rPr lang="tr-TR" sz="2800" dirty="0"/>
              <a:t>, 2002). </a:t>
            </a:r>
          </a:p>
          <a:p>
            <a:endParaRPr lang="tr-TR" sz="2800" dirty="0"/>
          </a:p>
        </p:txBody>
      </p:sp>
    </p:spTree>
    <p:extLst>
      <p:ext uri="{BB962C8B-B14F-4D97-AF65-F5344CB8AC3E}">
        <p14:creationId xmlns:p14="http://schemas.microsoft.com/office/powerpoint/2010/main" val="1432309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5171" y="366535"/>
            <a:ext cx="9404723" cy="1400530"/>
          </a:xfrm>
        </p:spPr>
        <p:txBody>
          <a:bodyPr/>
          <a:lstStyle/>
          <a:p>
            <a:endParaRPr lang="tr-TR"/>
          </a:p>
        </p:txBody>
      </p:sp>
      <p:sp>
        <p:nvSpPr>
          <p:cNvPr id="3" name="İçerik Yer Tutucusu 2"/>
          <p:cNvSpPr>
            <a:spLocks noGrp="1"/>
          </p:cNvSpPr>
          <p:nvPr>
            <p:ph idx="1"/>
          </p:nvPr>
        </p:nvSpPr>
        <p:spPr>
          <a:xfrm>
            <a:off x="495300" y="1759445"/>
            <a:ext cx="10835640" cy="5615940"/>
          </a:xfrm>
        </p:spPr>
        <p:txBody>
          <a:bodyPr>
            <a:noAutofit/>
          </a:bodyPr>
          <a:lstStyle/>
          <a:p>
            <a:pPr marL="0" indent="0">
              <a:buNone/>
            </a:pPr>
            <a:r>
              <a:rPr lang="tr-TR" sz="2800" dirty="0"/>
              <a:t>Avrupa  Yetişkin  Eğitimi  Terimleri  Sözlüğünde  yaygın  eğitim;  bireylerin,  kişisel gelişimlerini arttırmak, sosyal ilişkilerini geliştirmek, bilgi ve bilinç düzeylerini yükseltmek, kendi görüş ve anlayışlarını sosyal bir ortamda başka insanların görüş ve düşünceleri karsısında test etmek, vasıf seviyesini ve kendini ifade edebilme gücünü geliştirmek  gibi amaçlarla,  herhangi  bir zorunluluk  olmaksızın  isteyerek katıldıkları organize eğitim faaliyetleri olarak tanımlanmaktadır. (EAEA, 1999).</a:t>
            </a:r>
          </a:p>
          <a:p>
            <a:endParaRPr lang="tr-TR" sz="2800" dirty="0"/>
          </a:p>
        </p:txBody>
      </p:sp>
    </p:spTree>
    <p:extLst>
      <p:ext uri="{BB962C8B-B14F-4D97-AF65-F5344CB8AC3E}">
        <p14:creationId xmlns:p14="http://schemas.microsoft.com/office/powerpoint/2010/main" val="4067008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56260" y="2052918"/>
            <a:ext cx="9898380" cy="4195481"/>
          </a:xfrm>
        </p:spPr>
        <p:txBody>
          <a:bodyPr>
            <a:normAutofit/>
          </a:bodyPr>
          <a:lstStyle/>
          <a:p>
            <a:r>
              <a:rPr lang="tr-TR" sz="2800" dirty="0"/>
              <a:t>Yaygın eğitim; yasalar, çeşitli ulusal ve uluslararası kuruluşlar, kalkınma planları ve  alan uzmanları  tarafından  değişik şekillerde  yorumlanmış  ve tanımlanmıştır.  Yaygın eğitim kavramı isimlendirilirken  de değişik isimler altında tanımlanmıştır.  Bunlardan  en yaygın olanları; halk eğitimi, yetişkinler eğitimi, okul dışı eğitim, sürekli eğitim, hizmet içi eğitim ve hayat boyu eğitimdir (Kurt, Đ., 2000) </a:t>
            </a:r>
          </a:p>
          <a:p>
            <a:pPr marL="0" indent="0">
              <a:buNone/>
            </a:pPr>
            <a:endParaRPr lang="tr-TR" sz="2800" dirty="0"/>
          </a:p>
        </p:txBody>
      </p:sp>
    </p:spTree>
    <p:extLst>
      <p:ext uri="{BB962C8B-B14F-4D97-AF65-F5344CB8AC3E}">
        <p14:creationId xmlns:p14="http://schemas.microsoft.com/office/powerpoint/2010/main" val="4177312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46112" y="1303020"/>
            <a:ext cx="10738168" cy="4945379"/>
          </a:xfrm>
        </p:spPr>
        <p:txBody>
          <a:bodyPr>
            <a:noAutofit/>
          </a:bodyPr>
          <a:lstStyle/>
          <a:p>
            <a:pPr marL="0" indent="0">
              <a:buNone/>
            </a:pPr>
            <a:r>
              <a:rPr lang="tr-TR" sz="2800" dirty="0"/>
              <a:t>Yaygın eğitimin uygulamasında hareket noktasını toplumun ihtiyaç ve istekleri oluşturmaktadır. Bu sebeple yaygın eğitimin, okul dışında bulunan hedef kitlesi; yaşı cinsiyeti, eğitim seviyesi, öğrenme isteği ile birçok özellikleri bir birinden farklı olan insanlardır. Yaygın eğitim, insanları sürekli olarak yenileyerek, toplumsal değişmenin getirdiği yeni durumlara uyum güçlüklerini geliştirmek ve örgün eğitim eksikliklerini tamamlamak açısından önem taşımaktadır. Ayrıca çeşitli nedenlerle örgün eğitim kurumlarına  devam edemeyen  kişiler  de yaygın  eğitim faaliyetlerine  katılarak  bilgi beceri ve tutum eksikliklerini telafi edebilirler. </a:t>
            </a:r>
          </a:p>
        </p:txBody>
      </p:sp>
    </p:spTree>
    <p:extLst>
      <p:ext uri="{BB962C8B-B14F-4D97-AF65-F5344CB8AC3E}">
        <p14:creationId xmlns:p14="http://schemas.microsoft.com/office/powerpoint/2010/main" val="3562438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endParaRPr lang="tr-TR" dirty="0"/>
          </a:p>
        </p:txBody>
      </p:sp>
      <p:sp>
        <p:nvSpPr>
          <p:cNvPr id="3" name="İçerik Yer Tutucusu 2"/>
          <p:cNvSpPr>
            <a:spLocks noGrp="1"/>
          </p:cNvSpPr>
          <p:nvPr>
            <p:ph idx="1"/>
          </p:nvPr>
        </p:nvSpPr>
        <p:spPr>
          <a:xfrm>
            <a:off x="571500" y="1424940"/>
            <a:ext cx="10340340" cy="4960619"/>
          </a:xfrm>
        </p:spPr>
        <p:txBody>
          <a:bodyPr>
            <a:noAutofit/>
          </a:bodyPr>
          <a:lstStyle/>
          <a:p>
            <a:pPr marL="0" indent="0">
              <a:buNone/>
            </a:pPr>
            <a:r>
              <a:rPr lang="tr-TR" sz="2800" dirty="0"/>
              <a:t>Türkiye’deki  yaygın  eğitim  uygulamalarına  baktığımızda,  etkinlikler  kamu kurumları ve gönüllü kuruluşlarca örgün eğitim sisteminin içinde ve dışında gerçekleştirilmektedir.   Milli  Eğitim  Bakanlığı  yetişkinlere  yönelik  okuma  yazma kursları, çeşitli sosyal ve kültürel aktiviteler ve çeşitli meslek kurslarını halk eğitimi merkezleri aracılığıyla vatandaşlara sunmaktadır. Ayrıca Milli Eğitim Bakanlığının olgunlaşma  enstitüleri,  pratik kız sanat okulları ile bakanlığın  gözetimi ve denetimi altındaki   özel   öğretim   kurumları   (dershaneler,   kurslar   vb.)   eğitim   kurumları aracılığıyla 	yürütülmektedir.</a:t>
            </a:r>
          </a:p>
        </p:txBody>
      </p:sp>
    </p:spTree>
    <p:extLst>
      <p:ext uri="{BB962C8B-B14F-4D97-AF65-F5344CB8AC3E}">
        <p14:creationId xmlns:p14="http://schemas.microsoft.com/office/powerpoint/2010/main" val="42076433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20</TotalTime>
  <Words>892</Words>
  <Application>Microsoft Office PowerPoint</Application>
  <PresentationFormat>Geniş ekran</PresentationFormat>
  <Paragraphs>30</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Century Gothic</vt:lpstr>
      <vt:lpstr>Wingdings 3</vt:lpstr>
      <vt:lpstr>İyon</vt:lpstr>
      <vt:lpstr>YAYGIN EĞİTİM</vt:lpstr>
      <vt:lpstr>Y ay g ı n Eğ i ti m</vt:lpstr>
      <vt:lpstr>PowerPoint Sunusu</vt:lpstr>
      <vt:lpstr>PowerPoint Sunusu</vt:lpstr>
      <vt:lpstr>PowerPoint Sunusu</vt:lpstr>
      <vt:lpstr>PowerPoint Sunusu</vt:lpstr>
      <vt:lpstr>PowerPoint Sunusu</vt:lpstr>
      <vt:lpstr>PowerPoint Sunusu</vt:lpstr>
      <vt:lpstr>PowerPoint Sunusu</vt:lpstr>
      <vt:lpstr>Türkiye ’de Yaygın Eğitim Sağlayan Kurum Ve Kuruluşlar </vt:lpstr>
      <vt:lpstr>Türkiye ’de Yaygın Eğitim Sağlayan Kurum Ve Kuruluşlar </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YAYGIN EĞİTİM</dc:title>
  <dc:creator>Kullanıcı</dc:creator>
  <cp:lastModifiedBy>Kullanıcı</cp:lastModifiedBy>
  <cp:revision>3</cp:revision>
  <dcterms:created xsi:type="dcterms:W3CDTF">2017-09-17T15:28:30Z</dcterms:created>
  <dcterms:modified xsi:type="dcterms:W3CDTF">2017-09-17T15:49:19Z</dcterms:modified>
</cp:coreProperties>
</file>