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2" r:id="rId2"/>
    <p:sldId id="301" r:id="rId3"/>
    <p:sldId id="308" r:id="rId4"/>
    <p:sldId id="309" r:id="rId5"/>
    <p:sldId id="311" r:id="rId6"/>
    <p:sldId id="312" r:id="rId7"/>
    <p:sldId id="314" r:id="rId8"/>
    <p:sldId id="317" r:id="rId9"/>
    <p:sldId id="307" r:id="rId10"/>
  </p:sldIdLst>
  <p:sldSz cx="9144000" cy="6858000" type="screen4x3"/>
  <p:notesSz cx="6858000" cy="9144000"/>
  <p:defaultTextStyle>
    <a:lvl1pPr marL="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tr-TR" sz="1200"/>
            </a:lvl1pPr>
            <a:extLst/>
          </a:lstStyle>
          <a:p>
            <a:fld id="{54D4857D-62A5-486B-9129-468003D7E020}" type="datetimeFigureOut">
              <a:rPr lang="tr-TR" smtClean="0"/>
              <a:pPr/>
              <a:t>11.09.2017</a:t>
            </a:fld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tr-TR" sz="1200"/>
            </a:lvl1pPr>
            <a:extLst/>
          </a:lstStyle>
          <a:p>
            <a:fld id="{2EBE4566-6F3A-4CC1-BD6C-9C510D05F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976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tr-TR" sz="1200"/>
            </a:lvl1pPr>
            <a:extLst/>
          </a:lstStyle>
          <a:p>
            <a:fld id="{2D2EF2CE-B28C-4ED4-8FD0-48BB3F48846A}" type="datetimeFigureOut">
              <a:pPr/>
              <a:t>11.09.2017</a:t>
            </a:fld>
            <a:endParaRPr lang="tr-T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tr-TR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60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889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61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tr-T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tr-TR" smtClean="0"/>
              <a:t>Asıl alt başlık stilini düzenlemek için tıklatın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DD98B1D7-4812-4BB6-B1AE-011324379209}" type="datetime1">
              <a:rPr kumimoji="0" lang="tr-TR" sz="1100" smtClean="0"/>
              <a:t>11.09.2017</a:t>
            </a:fld>
            <a:endParaRPr kumimoji="0" lang="tr-T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tr-T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tr-T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tr-TR"/>
              <a:t>Başlığı Göster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C0CF593A-46BC-4796-9588-A09B1A9AE8E6}" type="datetime1">
              <a:rPr kumimoji="0" lang="tr-TR" sz="1100" smtClean="0"/>
              <a:t>11.09.2017</a:t>
            </a:fld>
            <a:endParaRPr kumimoji="0" lang="tr-T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tr-T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D33085F6-0C1E-4BE6-A53E-80A9F280C063}" type="datetime1">
              <a:rPr kumimoji="0" lang="tr-TR" sz="1100" smtClean="0"/>
              <a:t>11.09.2017</a:t>
            </a:fld>
            <a:endParaRPr kumimoji="0" lang="tr-T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tr-T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tr-T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tr-TR"/>
              <a:t>Bölüm başlığı eklemek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t Soru ve Yanı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A9E54FD2-0592-4A9B-A742-5756520A5BE3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tr-T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tr-TR"/>
              <a:t>Yanıt eklemek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yrıntılı Soru ve Yanı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55A63735-D2D4-48AF-9839-883F9C397BD9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tr-T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tr-TR"/>
              <a:t>Yanıt eklemek için tıklatın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tr-TR" i="1" baseline="0"/>
            </a:lvl1pPr>
            <a:extLst/>
          </a:lstStyle>
          <a:p>
            <a:pPr lvl="0"/>
            <a:r>
              <a:rPr kumimoji="0" lang="tr-TR"/>
              <a:t>Yanıta ayrıntı eklemek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/Yanlış Sorusu (Yanıt: Doğr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FC63C4EB-E534-4565-A86B-31509820296E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DOĞRU</a:t>
            </a:r>
            <a:r>
              <a:rPr kumimoji="0" lang="tr-T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veya YANLIŞ?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tr-T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DOĞRU </a:t>
            </a:r>
            <a:r>
              <a:rPr kumimoji="0" lang="tr-T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veya YANLIŞ?</a:t>
            </a:r>
            <a:endParaRPr kumimoji="0"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/Yanlış Sorusu (Yanıt: Yanlı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3795DA6E-993F-4CF4-BD24-F9C8E50F4910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DOĞRU</a:t>
            </a:r>
            <a:r>
              <a:rPr kumimoji="0" lang="tr-T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veya YANLIŞ?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tr-T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DOĞRU veya </a:t>
            </a:r>
            <a:r>
              <a:rPr kumimoji="0" lang="tr-T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YANLIŞ</a:t>
            </a:r>
            <a:r>
              <a:rPr kumimoji="0" lang="tr-T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ğe Eşl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1'i eklemek için tıklatın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2'yi eklemek için tıklatın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3'ü eklemek için tıklatın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4'ü eklemek için tıklatın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5'i eklemek için tıklatın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6FFC3013-7A19-4A15-9720-CD976782A89F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5'i eklemek için tıklatın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3'ü eklemek için tıklatın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1'i eklemek için tıklatın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2'yi eklemek için tıklatın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4'ü eklemek için tıklatın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tr-TR" i="1" baseline="0"/>
            </a:lvl1pPr>
            <a:extLst/>
          </a:lstStyle>
          <a:p>
            <a:r>
              <a:rPr kumimoji="0" lang="tr-TR"/>
              <a:t>Sorunuzu yazmak için tıklatın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tr-TR" smtClean="0"/>
              <a:t>Asıl başlık stili için tıklatın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tr-TR" sz="1100"/>
            </a:lvl1pPr>
            <a:extLst/>
          </a:lstStyle>
          <a:p>
            <a:pPr algn="r"/>
            <a:fld id="{6E8834D4-6086-4053-8EE1-90EA5FCC37D2}" type="datetime1">
              <a:rPr kumimoji="0" lang="tr-TR" sz="1100" smtClean="0"/>
              <a:t>11.09.2017</a:t>
            </a:fld>
            <a:endParaRPr kumimoji="0" lang="tr-T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tr-TR" sz="1200"/>
            </a:lvl1pPr>
            <a:extLst/>
          </a:lstStyle>
          <a:p>
            <a:endParaRPr kumimoji="0" lang="tr-T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tr-TR" sz="1200"/>
            </a:lvl1pPr>
            <a:extLst/>
          </a:lstStyle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tr-T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tr-TR">
          <a:solidFill>
            <a:schemeClr val="tx2"/>
          </a:solidFill>
        </a:defRPr>
      </a:lvl2pPr>
      <a:lvl3pPr eaLnBrk="1" latinLnBrk="0" hangingPunct="1">
        <a:defRPr kumimoji="0" lang="tr-TR">
          <a:solidFill>
            <a:schemeClr val="tx2"/>
          </a:solidFill>
        </a:defRPr>
      </a:lvl3pPr>
      <a:lvl4pPr eaLnBrk="1" latinLnBrk="0" hangingPunct="1">
        <a:defRPr kumimoji="0" lang="tr-TR">
          <a:solidFill>
            <a:schemeClr val="tx2"/>
          </a:solidFill>
        </a:defRPr>
      </a:lvl4pPr>
      <a:lvl5pPr eaLnBrk="1" latinLnBrk="0" hangingPunct="1">
        <a:defRPr kumimoji="0" lang="tr-TR">
          <a:solidFill>
            <a:schemeClr val="tx2"/>
          </a:solidFill>
        </a:defRPr>
      </a:lvl5pPr>
      <a:lvl6pPr eaLnBrk="1" latinLnBrk="0" hangingPunct="1">
        <a:defRPr kumimoji="0" lang="tr-TR">
          <a:solidFill>
            <a:schemeClr val="tx2"/>
          </a:solidFill>
        </a:defRPr>
      </a:lvl6pPr>
      <a:lvl7pPr eaLnBrk="1" latinLnBrk="0" hangingPunct="1">
        <a:defRPr kumimoji="0" lang="tr-TR">
          <a:solidFill>
            <a:schemeClr val="tx2"/>
          </a:solidFill>
        </a:defRPr>
      </a:lvl7pPr>
      <a:lvl8pPr eaLnBrk="1" latinLnBrk="0" hangingPunct="1">
        <a:defRPr kumimoji="0" lang="tr-TR">
          <a:solidFill>
            <a:schemeClr val="tx2"/>
          </a:solidFill>
        </a:defRPr>
      </a:lvl8pPr>
      <a:lvl9pPr eaLnBrk="1" latinLnBrk="0" hangingPunct="1">
        <a:defRPr kumimoji="0" lang="tr-T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YETİŞKİN EĞİTİMİ ORTAMLARINDA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YETİŞKİNLERLE ETKİLİ İLETİŞİM</a:t>
            </a:r>
            <a:r>
              <a:rPr lang="tr-TR" sz="3600" dirty="0" smtClean="0"/>
              <a:t> 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 </a:t>
            </a:r>
            <a:r>
              <a:rPr lang="tr-TR" sz="3200" dirty="0" smtClean="0"/>
              <a:t>                                </a:t>
            </a:r>
            <a:endParaRPr lang="tr-TR" sz="3200" dirty="0"/>
          </a:p>
          <a:p>
            <a:pPr marL="0" indent="0">
              <a:buNone/>
            </a:pPr>
            <a:r>
              <a:rPr lang="tr-TR" sz="3200" dirty="0" smtClean="0"/>
              <a:t>                                 </a:t>
            </a:r>
            <a:r>
              <a:rPr lang="tr-T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Dr. Serap KARABACAK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  Hayat Boyu Öğrenme Genel Müdürlüğü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İzleme ve Değerlendirme Daire Başkanlığı</a:t>
            </a:r>
            <a:endParaRPr lang="tr-TR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1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76091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2" y="1916833"/>
            <a:ext cx="7914456" cy="32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Yetişkinlerle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gerçekleştirdiğiniz öğretim faaliyeti esnasında mesajınızı iletirken 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sözcük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seçiminiz ve 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sesinizin yanı sıra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0" indent="0" algn="just">
              <a:buNone/>
            </a:pP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görünüşünüz, duruşunuz, göz temasınız, yüz ifadeleriniz, baş ve el, kol hareketleriniz ile giydiğiniz kıyafetleriniz 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etkili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olur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(</a:t>
            </a:r>
            <a:r>
              <a:rPr lang="tr-TR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Yard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Doç. Dr. Hüseyin Kaygın) </a:t>
            </a:r>
            <a:endParaRPr lang="tr-TR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7032" cy="11235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Yetişkin Eğitimi Ortamlarında </a:t>
            </a:r>
            <a:br>
              <a:rPr lang="tr-TR" dirty="0" smtClean="0"/>
            </a:br>
            <a:r>
              <a:rPr lang="tr-TR" dirty="0" smtClean="0"/>
              <a:t>Yetişkinlerle İletişim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2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08484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3</a:t>
            </a:fld>
            <a:endParaRPr kumimoji="0"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6832"/>
            <a:ext cx="3618936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1520" y="3573016"/>
            <a:ext cx="42169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Ortamına uygun giyinmek önemlidir.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77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692696"/>
            <a:ext cx="8424936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8800" dirty="0" smtClean="0"/>
              <a:t>Yetişkin eğitimi ortamlarında iletişimi olumsuz etkileyen durumlar;</a:t>
            </a:r>
            <a:endParaRPr lang="tr-TR" sz="8800" dirty="0"/>
          </a:p>
          <a:p>
            <a:pPr marL="0" indent="0">
              <a:buNone/>
            </a:pPr>
            <a:endParaRPr lang="tr-TR" sz="8800" dirty="0" smtClean="0"/>
          </a:p>
          <a:p>
            <a:pPr>
              <a:buFont typeface="Wingdings" pitchFamily="2" charset="2"/>
              <a:buChar char="Ø"/>
            </a:pPr>
            <a:endParaRPr lang="tr-TR" sz="8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Kursiyerlerin adlarını öğrenememek </a:t>
            </a:r>
          </a:p>
          <a:p>
            <a:pPr marL="0" indent="0">
              <a:buNone/>
            </a:pPr>
            <a:endParaRPr lang="tr-TR" sz="8800" dirty="0"/>
          </a:p>
          <a:p>
            <a:pPr>
              <a:buFont typeface="Wingdings" pitchFamily="2" charset="2"/>
              <a:buChar char="Ø"/>
            </a:pPr>
            <a:r>
              <a:rPr lang="tr-TR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Kursiyerlerin dikkatini çekmek için tahtaya, masaya ya da derslikteki herhangi bir objeye vurmak</a:t>
            </a:r>
          </a:p>
          <a:p>
            <a:pPr>
              <a:buFont typeface="Wingdings" pitchFamily="2" charset="2"/>
              <a:buChar char="Ø"/>
            </a:pPr>
            <a:endParaRPr lang="tr-TR" sz="8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Kursiyerle uygun göz teması süresini kullanmayarak, duvara, ders notlarına </a:t>
            </a:r>
            <a:r>
              <a:rPr lang="tr-TR" sz="8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v.s</a:t>
            </a:r>
            <a:r>
              <a:rPr lang="tr-TR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ye bakmak (göz teması önemli)</a:t>
            </a:r>
          </a:p>
          <a:p>
            <a:pPr>
              <a:buFont typeface="Wingdings" pitchFamily="2" charset="2"/>
              <a:buChar char="Ø"/>
            </a:pPr>
            <a:endParaRPr lang="tr-TR" sz="8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Derslikte, kursiyerlerin eğitici ve birbirleri ile iletişimini kısıtlayıcı bir oturma düzeninin olması (sözlü ve sözsüz iletişimde mimiklerin önemi)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4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8830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340768"/>
            <a:ext cx="7842448" cy="368423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Cep telefonunun sesinin açık kalması (araştırmalarda en büyük iletişim engeli, saygısızlık olarak algılanıyor, iletişime devam şevkini kırıyor) </a:t>
            </a:r>
          </a:p>
          <a:p>
            <a:pPr>
              <a:buFont typeface="Wingdings" pitchFamily="2" charset="2"/>
              <a:buChar char="Ø"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Kursiyerlerin eğitici tarafından yargılandığını ya da yıkıcı eleştiriye maruz kalabileceklerini hissetmeleri (terk nedeni)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Kursiyerlerin eğiticinin, deneyimlerine saygı duymadığını hissetmeleri </a:t>
            </a:r>
          </a:p>
          <a:p>
            <a:pPr marL="0" indent="0">
              <a:buNone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5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40919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836712"/>
            <a:ext cx="791445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/>
              <a:t>Yetişkinlerle İyi </a:t>
            </a:r>
            <a:r>
              <a:rPr lang="tr-TR" sz="2200" dirty="0"/>
              <a:t>İ</a:t>
            </a:r>
            <a:r>
              <a:rPr lang="tr-TR" sz="2200" dirty="0" smtClean="0"/>
              <a:t>letişim </a:t>
            </a:r>
            <a:r>
              <a:rPr lang="tr-TR" sz="2200" dirty="0"/>
              <a:t>K</a:t>
            </a:r>
            <a:r>
              <a:rPr lang="tr-TR" sz="2200" dirty="0" smtClean="0"/>
              <a:t>urmak </a:t>
            </a:r>
            <a:r>
              <a:rPr lang="tr-TR" sz="2200" dirty="0"/>
              <a:t>İ</a:t>
            </a:r>
            <a:r>
              <a:rPr lang="tr-TR" sz="2200" dirty="0" smtClean="0"/>
              <a:t>çin </a:t>
            </a:r>
            <a:r>
              <a:rPr lang="tr-TR" sz="2200" dirty="0"/>
              <a:t>N</a:t>
            </a:r>
            <a:r>
              <a:rPr lang="tr-TR" sz="2200" dirty="0" smtClean="0"/>
              <a:t>e Yapmalıyız?</a:t>
            </a:r>
          </a:p>
          <a:p>
            <a:pPr marL="0" indent="0">
              <a:buNone/>
            </a:pPr>
            <a:endParaRPr lang="tr-TR" sz="2200" dirty="0"/>
          </a:p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Kursiyerlerinizin kendilerini rahat hissetmesini sağlayacak güvenilir bir eğitim ortamı oluşturun. </a:t>
            </a:r>
          </a:p>
          <a:p>
            <a:pPr>
              <a:buFont typeface="Wingdings" pitchFamily="2" charset="2"/>
              <a:buChar char="Ø"/>
            </a:pPr>
            <a:endParaRPr lang="tr-TR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Güvenilir bir eğitim ortamında, yıkıcı eleştiriler, yargılamalar, beden dili ile bile olsa yetişkini suçlayıcı davranışlar bulunamaz. (</a:t>
            </a:r>
            <a:r>
              <a:rPr lang="tr-TR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Mobbing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çalışması)</a:t>
            </a:r>
          </a:p>
          <a:p>
            <a:pPr>
              <a:buFont typeface="Wingdings" pitchFamily="2" charset="2"/>
              <a:buChar char="Ø"/>
            </a:pPr>
            <a:endParaRPr lang="tr-TR" sz="2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Kendiniz sağlıklı iletişim kurduğunuz gibi, diğer kursiyerlerin de birbiri ile olumlu tutumlarla iletişim kurması için liderlik edin. </a:t>
            </a:r>
            <a:endParaRPr lang="tr-TR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6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44928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Cesaret verici el işaretleri </a:t>
            </a:r>
            <a:r>
              <a:rPr lang="tr-TR" sz="2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kullanın. Örneğin </a:t>
            </a:r>
            <a:r>
              <a:rPr lang="tr-TR" sz="2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bir kişiye açık el, avuç içi yukarı </a:t>
            </a:r>
            <a:r>
              <a:rPr lang="tr-TR" sz="2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dönük bir </a:t>
            </a:r>
            <a:r>
              <a:rPr lang="tr-TR" sz="2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biçimde işaret </a:t>
            </a:r>
            <a:r>
              <a:rPr lang="tr-TR" sz="2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edin.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7</a:t>
            </a:fld>
            <a:endParaRPr kumimoji="0"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3175744" cy="26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6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268761"/>
            <a:ext cx="7842448" cy="352839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Takdir edin </a:t>
            </a:r>
          </a:p>
          <a:p>
            <a:pPr marL="0" indent="0">
              <a:buNone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Başarılarından söz edin </a:t>
            </a:r>
          </a:p>
          <a:p>
            <a:pPr marL="0" indent="0">
              <a:buNone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Göremezden gelmeyin   </a:t>
            </a: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itchFamily="2" charset="2"/>
              </a:rPr>
              <a:t> </a:t>
            </a: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8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68264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tr-TR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308670" y="476672"/>
            <a:ext cx="875526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tr-TR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       Teşekkürler…</a:t>
            </a:r>
          </a:p>
          <a:p>
            <a:pPr marL="0" indent="0">
              <a:buNone/>
            </a:pPr>
            <a:endParaRPr lang="tr-TR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9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40398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gi Yarışması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301</Words>
  <Application>Microsoft Office PowerPoint</Application>
  <PresentationFormat>Ekran Gösterisi (4:3)</PresentationFormat>
  <Paragraphs>74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Trebuchet MS</vt:lpstr>
      <vt:lpstr>Wingdings</vt:lpstr>
      <vt:lpstr>Bilgi Yarışması</vt:lpstr>
      <vt:lpstr>PowerPoint Sunusu</vt:lpstr>
      <vt:lpstr>Yetişkin Eğitimi Ortamlarında  Yetişkinlerle İletişim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2017-08-15T19:40:38Z</dcterms:created>
  <dcterms:modified xsi:type="dcterms:W3CDTF">2017-09-11T20:35:17Z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1055</vt:i4>
  </property>
  <property fmtid="{D5CDD505-2E9C-101B-9397-08002B2CF9AE}" pid="3" name="_Version">
    <vt:lpwstr>12.0.4518</vt:lpwstr>
  </property>
</Properties>
</file>