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1" r:id="rId2"/>
    <p:sldId id="323" r:id="rId3"/>
    <p:sldId id="324" r:id="rId4"/>
    <p:sldId id="326" r:id="rId5"/>
    <p:sldId id="329" r:id="rId6"/>
    <p:sldId id="330" r:id="rId7"/>
    <p:sldId id="336" r:id="rId8"/>
    <p:sldId id="306" r:id="rId9"/>
    <p:sldId id="332" r:id="rId10"/>
  </p:sldIdLst>
  <p:sldSz cx="9144000" cy="6858000" type="screen4x3"/>
  <p:notesSz cx="6858000" cy="9144000"/>
  <p:defaultTextStyle>
    <a:lvl1pPr marL="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tr-TR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44" autoAdjust="0"/>
    <p:restoredTop sz="93969" autoAdjust="0"/>
  </p:normalViewPr>
  <p:slideViewPr>
    <p:cSldViewPr>
      <p:cViewPr varScale="1">
        <p:scale>
          <a:sx n="108" d="100"/>
          <a:sy n="108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tr-TR" sz="1200"/>
            </a:lvl1pPr>
            <a:extLst/>
          </a:lstStyle>
          <a:p>
            <a:fld id="{54D4857D-62A5-486B-9129-468003D7E020}" type="datetimeFigureOut">
              <a:rPr lang="tr-TR" smtClean="0"/>
              <a:pPr/>
              <a:t>11.09.2017</a:t>
            </a:fld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tr-TR" sz="1200"/>
            </a:lvl1pPr>
            <a:extLst/>
          </a:lstStyle>
          <a:p>
            <a:fld id="{2EBE4566-6F3A-4CC1-BD6C-9C510D05F1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976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tr-TR" sz="1200"/>
            </a:lvl1pPr>
            <a:extLst/>
          </a:lstStyle>
          <a:p>
            <a:fld id="{2D2EF2CE-B28C-4ED4-8FD0-48BB3F48846A}" type="datetimeFigureOut">
              <a:pPr/>
              <a:t>11.09.2017</a:t>
            </a:fld>
            <a:endParaRPr lang="tr-TR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tr-TR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tr-TR"/>
              <a:t>Ana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tr-TR" sz="1200"/>
            </a:lvl1pPr>
            <a:extLst/>
          </a:lstStyle>
          <a:p>
            <a:endParaRPr lang="tr-TR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tr-TR" sz="1200"/>
            </a:lvl1pPr>
            <a:extLst/>
          </a:lstStyle>
          <a:p>
            <a:fld id="{61807874-5299-41B2-A37A-6AA3547857F4}" type="slidenum"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260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tr-TR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8157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07874-5299-41B2-A37A-6AA3547857F4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644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tr-TR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tr-TR" smtClean="0"/>
              <a:t>Asıl alt başlık stilini düzenlemek için tıklatın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DD98B1D7-4812-4BB6-B1AE-011324379209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tr-TR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tr-TR"/>
              <a:t>Başlığı Göster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C0CF593A-46BC-4796-9588-A09B1A9AE8E6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/>
          <a:p>
            <a:pPr eaLnBrk="1" latinLnBrk="0" hangingPunct="1"/>
            <a:r>
              <a:rPr lang="tr-TR" smtClean="0"/>
              <a:t>Asıl başlık stili için tıklatın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/>
            <a:fld id="{D33085F6-0C1E-4BE6-A53E-80A9F280C063}" type="datetime1">
              <a:rPr kumimoji="0" lang="tr-TR" sz="1100" smtClean="0"/>
              <a:t>11.09.2017</a:t>
            </a:fld>
            <a:endParaRPr kumimoji="0" lang="tr-TR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kumimoji="0" lang="tr-TR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tr-TR"/>
              <a:t>Bölüm başlığı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t Soru ve Yanı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A9E54FD2-0592-4A9B-A742-5756520A5BE3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r-TR"/>
              <a:t>Yanıt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yrıntılı Soru ve Yanı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55A63735-D2D4-48AF-9839-883F9C397BD9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tr-TR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tr-TR"/>
              <a:t>Yanıt eklemek için tıklatın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tr-TR" i="1" baseline="0"/>
            </a:lvl1pPr>
            <a:extLst/>
          </a:lstStyle>
          <a:p>
            <a:pPr lvl="0"/>
            <a:r>
              <a:rPr kumimoji="0" lang="tr-TR"/>
              <a:t>Yanıta ayrıntı eklemek için tıklatın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/Yanlış Sorusu (Yanıt: Doğr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FC63C4EB-E534-4565-A86B-31509820296E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DOĞRU</a:t>
            </a:r>
            <a:r>
              <a:rPr kumimoji="0" lang="tr-T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veya YANLIŞ?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ctr" latinLnBrk="0">
              <a:spcBef>
                <a:spcPct val="20000"/>
              </a:spcBef>
              <a:buNone/>
            </a:pPr>
            <a:r>
              <a:rPr kumimoji="0" lang="tr-T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DOĞRU </a:t>
            </a:r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veya YANLIŞ?</a:t>
            </a:r>
            <a:endParaRPr kumimoji="0"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/Yanlış Sorusu (Yanıt: Yanlı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3795DA6E-993F-4CF4-BD24-F9C8E50F4910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tr-TR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tr-TR"/>
              <a:t>Soru eklemek için tıklatın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DOĞRU</a:t>
            </a:r>
            <a:r>
              <a:rPr kumimoji="0" lang="tr-TR" sz="7200" baseline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tr-TR" sz="7200">
                <a:solidFill>
                  <a:schemeClr val="tx1">
                    <a:alpha val="40000"/>
                  </a:schemeClr>
                </a:solidFill>
              </a:rPr>
              <a:t>veya YANLIŞ?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DOĞRU veya </a:t>
            </a:r>
            <a:r>
              <a:rPr kumimoji="0" lang="tr-TR" sz="720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YANLIŞ</a:t>
            </a:r>
            <a:r>
              <a:rPr kumimoji="0" lang="tr-TR" sz="720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ğe Eşl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/>
          <a:p>
            <a:endParaRPr kumimoji="0" lang="tr-TR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1'i eklemek için tıklatın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2'yi eklemek için tıklatın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3'ü eklemek için tıklatın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4'ü eklemek için tıklatın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Öğe 5'i eklemek için tıklatın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tr-TR"/>
            </a:lvl1pPr>
            <a:extLst/>
          </a:lstStyle>
          <a:p>
            <a:fld id="{6FFC3013-7A19-4A15-9720-CD976782A89F}" type="datetime1">
              <a:rPr kumimoji="0" lang="tr-TR" smtClean="0"/>
              <a:t>11.09.2017</a:t>
            </a:fld>
            <a:endParaRPr kumimoji="0" lang="tr-TR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5'i eklemek için tıklatın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3'ü eklemek için tıklatın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1'i eklemek için tıklatın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2'yi eklemek için tıklatın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tr-TR"/>
            </a:lvl1pPr>
            <a:lvl2pPr eaLnBrk="1" latinLnBrk="0" hangingPunct="1">
              <a:buFontTx/>
              <a:buChar char="•"/>
              <a:defRPr kumimoji="0" lang="tr-TR"/>
            </a:lvl2pPr>
            <a:lvl3pPr eaLnBrk="1" latinLnBrk="0" hangingPunct="1">
              <a:buFontTx/>
              <a:buChar char="•"/>
              <a:defRPr kumimoji="0" lang="tr-TR"/>
            </a:lvl3pPr>
            <a:lvl4pPr eaLnBrk="1" latinLnBrk="0" hangingPunct="1">
              <a:buFontTx/>
              <a:buChar char="•"/>
              <a:defRPr kumimoji="0" lang="tr-TR"/>
            </a:lvl4pPr>
            <a:lvl5pPr eaLnBrk="1" latinLnBrk="0" hangingPunct="1">
              <a:buFontTx/>
              <a:buChar char="•"/>
              <a:defRPr kumimoji="0" lang="tr-TR"/>
            </a:lvl5pPr>
            <a:extLst/>
          </a:lstStyle>
          <a:p>
            <a:pPr lvl="0"/>
            <a:r>
              <a:rPr kumimoji="0" lang="tr-TR"/>
              <a:t>Eşleşme 4'ü eklemek için tıklatın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tr-TR" i="1" baseline="0"/>
            </a:lvl1pPr>
            <a:extLst/>
          </a:lstStyle>
          <a:p>
            <a:r>
              <a:rPr kumimoji="0" lang="tr-TR"/>
              <a:t>Sorunuzu yazmak için tıklatın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/>
          <a:p>
            <a:fld id="{C75B88FA-3392-4D65-A457-DB2A9953195B}" type="slidenum">
              <a:pPr/>
              <a:t>‹#›</a:t>
            </a:fld>
            <a:endParaRPr kumimoji="0" lang="tr-TR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eaLnBrk="1" latinLnBrk="0" hangingPunct="1"/>
            <a:r>
              <a:rPr kumimoji="0" lang="tr-TR" smtClean="0"/>
              <a:t>Asıl başlık stili için tıklatın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r-TR" sz="1100"/>
            </a:lvl1pPr>
            <a:extLst/>
          </a:lstStyle>
          <a:p>
            <a:pPr algn="r"/>
            <a:fld id="{6E8834D4-6086-4053-8EE1-90EA5FCC37D2}" type="datetime1">
              <a:rPr kumimoji="0" lang="tr-TR" sz="1100" smtClean="0"/>
              <a:t>11.09.2017</a:t>
            </a:fld>
            <a:endParaRPr kumimoji="0" lang="tr-TR" sz="105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tr-TR" sz="1200"/>
            </a:lvl1pPr>
            <a:extLst/>
          </a:lstStyle>
          <a:p>
            <a:endParaRPr kumimoji="0" lang="tr-TR" sz="12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tr-TR" sz="1200"/>
            </a:lvl1pPr>
            <a:extLst/>
          </a:lstStyle>
          <a:p>
            <a:fld id="{169B2101-2E9F-420A-91A3-890890D84497}" type="slidenum">
              <a:rPr kumimoji="0" lang="tr-TR" sz="1200"/>
              <a:pPr/>
              <a:t>‹#›</a:t>
            </a:fld>
            <a:endParaRPr kumimoji="0" lang="tr-TR" sz="120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kumimoji="0" lang="tr-TR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lang="tr-TR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tr-TR">
          <a:solidFill>
            <a:schemeClr val="tx2"/>
          </a:solidFill>
        </a:defRPr>
      </a:lvl2pPr>
      <a:lvl3pPr eaLnBrk="1" latinLnBrk="0" hangingPunct="1">
        <a:defRPr kumimoji="0" lang="tr-TR">
          <a:solidFill>
            <a:schemeClr val="tx2"/>
          </a:solidFill>
        </a:defRPr>
      </a:lvl3pPr>
      <a:lvl4pPr eaLnBrk="1" latinLnBrk="0" hangingPunct="1">
        <a:defRPr kumimoji="0" lang="tr-TR">
          <a:solidFill>
            <a:schemeClr val="tx2"/>
          </a:solidFill>
        </a:defRPr>
      </a:lvl4pPr>
      <a:lvl5pPr eaLnBrk="1" latinLnBrk="0" hangingPunct="1">
        <a:defRPr kumimoji="0" lang="tr-TR">
          <a:solidFill>
            <a:schemeClr val="tx2"/>
          </a:solidFill>
        </a:defRPr>
      </a:lvl5pPr>
      <a:lvl6pPr eaLnBrk="1" latinLnBrk="0" hangingPunct="1">
        <a:defRPr kumimoji="0" lang="tr-TR">
          <a:solidFill>
            <a:schemeClr val="tx2"/>
          </a:solidFill>
        </a:defRPr>
      </a:lvl6pPr>
      <a:lvl7pPr eaLnBrk="1" latinLnBrk="0" hangingPunct="1">
        <a:defRPr kumimoji="0" lang="tr-TR">
          <a:solidFill>
            <a:schemeClr val="tx2"/>
          </a:solidFill>
        </a:defRPr>
      </a:lvl7pPr>
      <a:lvl8pPr eaLnBrk="1" latinLnBrk="0" hangingPunct="1">
        <a:defRPr kumimoji="0" lang="tr-TR">
          <a:solidFill>
            <a:schemeClr val="tx2"/>
          </a:solidFill>
        </a:defRPr>
      </a:lvl8pPr>
      <a:lvl9pPr eaLnBrk="1" latinLnBrk="0" hangingPunct="1">
        <a:defRPr kumimoji="0" lang="tr-TR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tr-TR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tr-TR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erapkarabacakedu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611560" y="1988840"/>
            <a:ext cx="7632848" cy="3561259"/>
          </a:xfrm>
        </p:spPr>
        <p:txBody>
          <a:bodyPr/>
          <a:lstStyle/>
          <a:p>
            <a:pPr marL="0" indent="0">
              <a:buNone/>
            </a:pPr>
            <a:r>
              <a:rPr lang="tr-TR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Yetişkin Eğitiminde </a:t>
            </a:r>
            <a:endParaRPr lang="tr-TR" sz="3600" dirty="0" smtClean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3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Materyal </a:t>
            </a:r>
            <a:r>
              <a:rPr lang="tr-TR" sz="36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Kullanımı</a:t>
            </a:r>
          </a:p>
          <a:p>
            <a:pPr marL="0" indent="0">
              <a:buNone/>
            </a:pPr>
            <a:endParaRPr lang="tr-TR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        </a:t>
            </a:r>
            <a:r>
              <a:rPr lang="tr-TR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Dr. Serap KARABACAK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  Hayat Boyu Öğrenme Genel Müdürlüğü </a:t>
            </a:r>
          </a:p>
          <a:p>
            <a:pPr marL="0" indent="0">
              <a:buNone/>
            </a:pPr>
            <a:r>
              <a:rPr lang="tr-TR" sz="1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                                        İzleme ve Değerlendirme Daire Başkanlığı </a:t>
            </a:r>
            <a:endParaRPr lang="tr-TR" sz="1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1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2177627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908720"/>
            <a:ext cx="7986464" cy="4608512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NEDEN MATERYAL?</a:t>
            </a:r>
          </a:p>
          <a:p>
            <a:pPr marL="0" indent="0">
              <a:buNone/>
            </a:pPr>
            <a:endParaRPr lang="tr-TR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Eğitimde materyal kullanımının amaçları arasında öğrenmeyi kolaylaştırma ve öğrenmenin kalıcılığını sağlama bulunmaktadır. Alana çıkmadan önce deneme yapma imkânı verir. </a:t>
            </a:r>
          </a:p>
          <a:p>
            <a:pPr marL="0" indent="0">
              <a:buNone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Örgün eğitimde materyaller; okul öncesinde ve 1. sınıfta daha çok oyuncaklar olarak karşımıza çıkmaktadır. Platon’a göre oyuncağını kendi seçen ve o oyuncakla oyununu kuran çocuğun hangi mesleğe yatkın olduğu bile anlaşılabilir. 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2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113557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412776"/>
            <a:ext cx="7992888" cy="44973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Materyale hiç ulaşamamak</a:t>
            </a:r>
          </a:p>
          <a:p>
            <a:pPr marL="0" indent="0">
              <a:buNone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Materyalin yetişkinlere uygun içerikte olmaması (İng.de Brownlar, oturma ergonomik açıdan)</a:t>
            </a:r>
          </a:p>
          <a:p>
            <a:pPr marL="0" indent="0">
              <a:buNone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Materyallerin yetişkinlerin günlük hayatlarındaki rollerini ya da görevlerini desteklememesi (Parti vb.)</a:t>
            </a:r>
          </a:p>
          <a:p>
            <a:pPr marL="0" indent="0">
              <a:buNone/>
            </a:pPr>
            <a:endParaRPr lang="tr-TR" sz="22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Materyallerin görsellerinin yetişkin eğitimini desteklememesi </a:t>
            </a: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3</a:t>
            </a:fld>
            <a:endParaRPr kumimoji="0"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611560" y="1196752"/>
            <a:ext cx="8071048" cy="50405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Yetişkin Eğitiminde Materyallere Yönelik Sorunlar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1631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528" y="1628800"/>
            <a:ext cx="8496944" cy="482453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sz="2800" dirty="0" smtClean="0"/>
              <a:t>Hangi dönemde hangi materyal</a:t>
            </a:r>
          </a:p>
          <a:p>
            <a:pPr marL="0" indent="0">
              <a:buNone/>
            </a:pPr>
            <a:endParaRPr lang="tr-TR" sz="2800" dirty="0"/>
          </a:p>
          <a:p>
            <a:pPr marL="0" indent="0">
              <a:buNone/>
            </a:pP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Görme Yetisi: 20-25 yaşları arasında en yüksek düzeydedir, 40-45 yaşlarında birden bire düşebilir, </a:t>
            </a:r>
            <a:r>
              <a:rPr lang="tr-TR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dolayısıyla;işitsel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destekli araç ve materyaller kullanılmalı</a:t>
            </a:r>
          </a:p>
          <a:p>
            <a:pPr marL="0" indent="0">
              <a:buNone/>
            </a:pPr>
            <a:endParaRPr lang="tr-TR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İşitme Yetisi: Yaşın ilerlemesine bağlı olarak işitme gücünde azalma olabilir, 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dolayısıyla; ses </a:t>
            </a: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tonu iyi </a:t>
            </a:r>
            <a:r>
              <a:rPr lang="tr-TR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ayarlanmalı,dudak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mimikleri anlaşılacak şekilde konuşulmalı 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görsel </a:t>
            </a: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destekli araç ve materyaller 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kullanılmalı. Bu destek araçları sağlıklı işitemeyen bir birey için tasarlanmalı</a:t>
            </a:r>
            <a:endParaRPr lang="tr-TR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tr-TR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Hafıza Yetisi: özellikle 45 yaşından sonra hafızada bir zayıflama görülebilir, </a:t>
            </a:r>
            <a:r>
              <a:rPr lang="tr-TR" sz="28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dolayısıyla;öğrenme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hızını ayarlama ve motivasyon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yeterli 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tekrar</a:t>
            </a:r>
            <a:endParaRPr lang="tr-TR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4</a:t>
            </a:fld>
            <a:endParaRPr kumimoji="0"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611560" y="476672"/>
            <a:ext cx="7999040" cy="11235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Yetişkinlik Dönemlerinin Materyal Seçimine Etkisi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216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Ses ve görüntü kalitesi 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Eğitim içeriklerinin güncel olması 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Belgelendirme yapabilmesi 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Konu, konuşma metinleri ve görsellerin yetişkinlere uygun hazırlanması </a:t>
            </a:r>
          </a:p>
          <a:p>
            <a:pPr>
              <a:buFont typeface="Wingdings" pitchFamily="2" charset="2"/>
              <a:buChar char="Ø"/>
            </a:pP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tr-TR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Eğitime sağlıklı erişim sağlayabilmek için teknik donanımın güçlü olması </a:t>
            </a:r>
            <a:endParaRPr lang="tr-TR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5</a:t>
            </a:fld>
            <a:endParaRPr kumimoji="0"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91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27584" y="2564904"/>
            <a:ext cx="7395592" cy="2736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Eğiticinin sunum yaptığı ya da ders anlattığı tip bir uzaktan eğitim etkinliğinde pedagojik </a:t>
            </a:r>
            <a:r>
              <a:rPr lang="tr-TR" sz="24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t</a:t>
            </a:r>
            <a:r>
              <a:rPr lang="tr-TR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avır, tutum ve yargılardan uzak durması gerekmektedir. </a:t>
            </a:r>
            <a:endParaRPr lang="tr-TR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6</a:t>
            </a:fld>
            <a:endParaRPr kumimoji="0" lang="tr-TR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6829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95536" y="1600200"/>
            <a:ext cx="79864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Yaşamsal durumların materyal olarak kullanılması ne demek?</a:t>
            </a:r>
          </a:p>
          <a:p>
            <a:pPr marL="0" indent="0">
              <a:buNone/>
            </a:pP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1- Eğitim aracı olarak hayatın kendisinden örneklerin kullanılması ile öğrenmenin tamamlanması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Y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etişkin bu konularda kendi örneklerini paylaşmaya çok gönüllü olacaktır. Engelli aileleri </a:t>
            </a:r>
          </a:p>
          <a:p>
            <a:pPr marL="0" indent="0">
              <a:buNone/>
            </a:pPr>
            <a:endParaRPr lang="tr-TR" sz="2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2- İnsanın kendisini dışarıdan görmesini (ayna) sağlayacak etkinliklerle öğrenmenin tamamlanması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Tiyatro, halk oyunları, konserler </a:t>
            </a:r>
            <a:r>
              <a:rPr lang="tr-TR" sz="22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vb</a:t>
            </a:r>
            <a:r>
              <a:rPr lang="tr-TR" sz="2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Rol modeli kişiler </a:t>
            </a:r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7</a:t>
            </a:fld>
            <a:endParaRPr kumimoji="0" lang="tr-TR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23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tr-TR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293812" y="404664"/>
            <a:ext cx="8784976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tr-T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tr-TR" sz="28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</a:t>
            </a:r>
            <a:r>
              <a:rPr lang="tr-TR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hlinkClick r:id="rId3"/>
              </a:rPr>
              <a:t>serapkarabacakedu@gmail.com</a:t>
            </a:r>
            <a:endParaRPr lang="tr-TR" sz="2800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8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32194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tr-TR" sz="280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>
          <a:xfrm>
            <a:off x="308670" y="476672"/>
            <a:ext cx="875526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0" indent="0">
              <a:buNone/>
            </a:pPr>
            <a:endParaRPr lang="tr-TR" sz="28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800" b="1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</a:t>
            </a:r>
          </a:p>
          <a:p>
            <a:pPr marL="0" indent="0">
              <a:buNone/>
            </a:pPr>
            <a:r>
              <a:rPr lang="tr-TR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tr-TR" sz="28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              Teşekkürler…</a:t>
            </a:r>
          </a:p>
          <a:p>
            <a:pPr marL="0" indent="0">
              <a:buNone/>
            </a:pPr>
            <a:endParaRPr lang="tr-TR" sz="28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endParaRPr lang="tr-TR" sz="2400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tr-TR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tr-TR" sz="22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r-TR" sz="2400" dirty="0"/>
          </a:p>
          <a:p>
            <a:endParaRPr lang="tr-TR" sz="2400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B2101-2E9F-420A-91A3-890890D84497}" type="slidenum">
              <a:rPr kumimoji="0" lang="tr-TR" sz="1200" smtClean="0"/>
              <a:pPr/>
              <a:t>9</a:t>
            </a:fld>
            <a:endParaRPr kumimoji="0" lang="tr-TR"/>
          </a:p>
        </p:txBody>
      </p:sp>
    </p:spTree>
    <p:extLst>
      <p:ext uri="{BB962C8B-B14F-4D97-AF65-F5344CB8AC3E}">
        <p14:creationId xmlns:p14="http://schemas.microsoft.com/office/powerpoint/2010/main" val="6411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lgi Yarışması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334</Words>
  <Application>Microsoft Office PowerPoint</Application>
  <PresentationFormat>Ekran Gösterisi (4:3)</PresentationFormat>
  <Paragraphs>86</Paragraphs>
  <Slides>9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Trebuchet MS</vt:lpstr>
      <vt:lpstr>Wingdings</vt:lpstr>
      <vt:lpstr>Bilgi Yarışması</vt:lpstr>
      <vt:lpstr>PowerPoint Sunusu</vt:lpstr>
      <vt:lpstr>PowerPoint Sunusu</vt:lpstr>
      <vt:lpstr>       Yetişkin Eğitiminde Materyallere Yönelik Sorunlar </vt:lpstr>
      <vt:lpstr>Yetişkinlik Dönemlerinin Materyal Seçimine Etkisi</vt:lpstr>
      <vt:lpstr>PowerPoint Sunusu</vt:lpstr>
      <vt:lpstr>PowerPoint Sunusu</vt:lpstr>
      <vt:lpstr>PowerPoint Sunusu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2017-08-15T19:40:38Z</dcterms:created>
  <dcterms:modified xsi:type="dcterms:W3CDTF">2017-09-11T20:35:58Z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1055</vt:i4>
  </property>
  <property fmtid="{D5CDD505-2E9C-101B-9397-08002B2CF9AE}" pid="3" name="_Version">
    <vt:lpwstr>12.0.4518</vt:lpwstr>
  </property>
</Properties>
</file>