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63" r:id="rId6"/>
    <p:sldId id="259" r:id="rId7"/>
    <p:sldId id="264" r:id="rId8"/>
    <p:sldId id="260" r:id="rId9"/>
    <p:sldId id="261"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FE87B8C-10A1-40D3-9090-0816A78D20EE}" type="datetimeFigureOut">
              <a:rPr lang="tr-TR" smtClean="0"/>
              <a:t>17.09.2017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A7DE27-7DA7-468B-8C67-47D9FAAD2350}" type="slidenum">
              <a:rPr lang="tr-TR" smtClean="0"/>
              <a:t>‹#›</a:t>
            </a:fld>
            <a:endParaRPr lang="tr-TR"/>
          </a:p>
        </p:txBody>
      </p:sp>
    </p:spTree>
    <p:extLst>
      <p:ext uri="{BB962C8B-B14F-4D97-AF65-F5344CB8AC3E}">
        <p14:creationId xmlns:p14="http://schemas.microsoft.com/office/powerpoint/2010/main" val="956421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FE87B8C-10A1-40D3-9090-0816A78D20EE}" type="datetimeFigureOut">
              <a:rPr lang="tr-TR" smtClean="0"/>
              <a:t>17.09.2017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A7DE27-7DA7-468B-8C67-47D9FAAD2350}" type="slidenum">
              <a:rPr lang="tr-TR" smtClean="0"/>
              <a:t>‹#›</a:t>
            </a:fld>
            <a:endParaRPr lang="tr-TR"/>
          </a:p>
        </p:txBody>
      </p:sp>
    </p:spTree>
    <p:extLst>
      <p:ext uri="{BB962C8B-B14F-4D97-AF65-F5344CB8AC3E}">
        <p14:creationId xmlns:p14="http://schemas.microsoft.com/office/powerpoint/2010/main" val="1604232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FE87B8C-10A1-40D3-9090-0816A78D20EE}" type="datetimeFigureOut">
              <a:rPr lang="tr-TR" smtClean="0"/>
              <a:t>17.09.2017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A7DE27-7DA7-468B-8C67-47D9FAAD2350}" type="slidenum">
              <a:rPr lang="tr-TR" smtClean="0"/>
              <a:t>‹#›</a:t>
            </a:fld>
            <a:endParaRPr lang="tr-TR"/>
          </a:p>
        </p:txBody>
      </p:sp>
    </p:spTree>
    <p:extLst>
      <p:ext uri="{BB962C8B-B14F-4D97-AF65-F5344CB8AC3E}">
        <p14:creationId xmlns:p14="http://schemas.microsoft.com/office/powerpoint/2010/main" val="642645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FE87B8C-10A1-40D3-9090-0816A78D20EE}" type="datetimeFigureOut">
              <a:rPr lang="tr-TR" smtClean="0"/>
              <a:t>17.09.2017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A7DE27-7DA7-468B-8C67-47D9FAAD2350}" type="slidenum">
              <a:rPr lang="tr-TR" smtClean="0"/>
              <a:t>‹#›</a:t>
            </a:fld>
            <a:endParaRPr lang="tr-TR"/>
          </a:p>
        </p:txBody>
      </p:sp>
    </p:spTree>
    <p:extLst>
      <p:ext uri="{BB962C8B-B14F-4D97-AF65-F5344CB8AC3E}">
        <p14:creationId xmlns:p14="http://schemas.microsoft.com/office/powerpoint/2010/main" val="1665582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FE87B8C-10A1-40D3-9090-0816A78D20EE}" type="datetimeFigureOut">
              <a:rPr lang="tr-TR" smtClean="0"/>
              <a:t>17.09.2017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A7DE27-7DA7-468B-8C67-47D9FAAD2350}" type="slidenum">
              <a:rPr lang="tr-TR" smtClean="0"/>
              <a:t>‹#›</a:t>
            </a:fld>
            <a:endParaRPr lang="tr-TR"/>
          </a:p>
        </p:txBody>
      </p:sp>
    </p:spTree>
    <p:extLst>
      <p:ext uri="{BB962C8B-B14F-4D97-AF65-F5344CB8AC3E}">
        <p14:creationId xmlns:p14="http://schemas.microsoft.com/office/powerpoint/2010/main" val="944377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FE87B8C-10A1-40D3-9090-0816A78D20EE}" type="datetimeFigureOut">
              <a:rPr lang="tr-TR" smtClean="0"/>
              <a:t>17.09.2017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5A7DE27-7DA7-468B-8C67-47D9FAAD2350}" type="slidenum">
              <a:rPr lang="tr-TR" smtClean="0"/>
              <a:t>‹#›</a:t>
            </a:fld>
            <a:endParaRPr lang="tr-TR"/>
          </a:p>
        </p:txBody>
      </p:sp>
    </p:spTree>
    <p:extLst>
      <p:ext uri="{BB962C8B-B14F-4D97-AF65-F5344CB8AC3E}">
        <p14:creationId xmlns:p14="http://schemas.microsoft.com/office/powerpoint/2010/main" val="1385989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FE87B8C-10A1-40D3-9090-0816A78D20EE}" type="datetimeFigureOut">
              <a:rPr lang="tr-TR" smtClean="0"/>
              <a:t>17.09.2017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5A7DE27-7DA7-468B-8C67-47D9FAAD2350}" type="slidenum">
              <a:rPr lang="tr-TR" smtClean="0"/>
              <a:t>‹#›</a:t>
            </a:fld>
            <a:endParaRPr lang="tr-TR"/>
          </a:p>
        </p:txBody>
      </p:sp>
    </p:spTree>
    <p:extLst>
      <p:ext uri="{BB962C8B-B14F-4D97-AF65-F5344CB8AC3E}">
        <p14:creationId xmlns:p14="http://schemas.microsoft.com/office/powerpoint/2010/main" val="73013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FE87B8C-10A1-40D3-9090-0816A78D20EE}" type="datetimeFigureOut">
              <a:rPr lang="tr-TR" smtClean="0"/>
              <a:t>17.09.2017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5A7DE27-7DA7-468B-8C67-47D9FAAD2350}" type="slidenum">
              <a:rPr lang="tr-TR" smtClean="0"/>
              <a:t>‹#›</a:t>
            </a:fld>
            <a:endParaRPr lang="tr-TR"/>
          </a:p>
        </p:txBody>
      </p:sp>
    </p:spTree>
    <p:extLst>
      <p:ext uri="{BB962C8B-B14F-4D97-AF65-F5344CB8AC3E}">
        <p14:creationId xmlns:p14="http://schemas.microsoft.com/office/powerpoint/2010/main" val="261248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FE87B8C-10A1-40D3-9090-0816A78D20EE}" type="datetimeFigureOut">
              <a:rPr lang="tr-TR" smtClean="0"/>
              <a:t>17.09.2017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5A7DE27-7DA7-468B-8C67-47D9FAAD2350}" type="slidenum">
              <a:rPr lang="tr-TR" smtClean="0"/>
              <a:t>‹#›</a:t>
            </a:fld>
            <a:endParaRPr lang="tr-TR"/>
          </a:p>
        </p:txBody>
      </p:sp>
    </p:spTree>
    <p:extLst>
      <p:ext uri="{BB962C8B-B14F-4D97-AF65-F5344CB8AC3E}">
        <p14:creationId xmlns:p14="http://schemas.microsoft.com/office/powerpoint/2010/main" val="1256454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FE87B8C-10A1-40D3-9090-0816A78D20EE}" type="datetimeFigureOut">
              <a:rPr lang="tr-TR" smtClean="0"/>
              <a:t>17.09.2017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5A7DE27-7DA7-468B-8C67-47D9FAAD2350}" type="slidenum">
              <a:rPr lang="tr-TR" smtClean="0"/>
              <a:t>‹#›</a:t>
            </a:fld>
            <a:endParaRPr lang="tr-TR"/>
          </a:p>
        </p:txBody>
      </p:sp>
    </p:spTree>
    <p:extLst>
      <p:ext uri="{BB962C8B-B14F-4D97-AF65-F5344CB8AC3E}">
        <p14:creationId xmlns:p14="http://schemas.microsoft.com/office/powerpoint/2010/main" val="1748211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FE87B8C-10A1-40D3-9090-0816A78D20EE}" type="datetimeFigureOut">
              <a:rPr lang="tr-TR" smtClean="0"/>
              <a:t>17.09.2017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5A7DE27-7DA7-468B-8C67-47D9FAAD2350}" type="slidenum">
              <a:rPr lang="tr-TR" smtClean="0"/>
              <a:t>‹#›</a:t>
            </a:fld>
            <a:endParaRPr lang="tr-TR"/>
          </a:p>
        </p:txBody>
      </p:sp>
    </p:spTree>
    <p:extLst>
      <p:ext uri="{BB962C8B-B14F-4D97-AF65-F5344CB8AC3E}">
        <p14:creationId xmlns:p14="http://schemas.microsoft.com/office/powerpoint/2010/main" val="3560447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E87B8C-10A1-40D3-9090-0816A78D20EE}" type="datetimeFigureOut">
              <a:rPr lang="tr-TR" smtClean="0"/>
              <a:t>17.09.2017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A7DE27-7DA7-468B-8C67-47D9FAAD2350}" type="slidenum">
              <a:rPr lang="tr-TR" smtClean="0"/>
              <a:t>‹#›</a:t>
            </a:fld>
            <a:endParaRPr lang="tr-TR"/>
          </a:p>
        </p:txBody>
      </p:sp>
    </p:spTree>
    <p:extLst>
      <p:ext uri="{BB962C8B-B14F-4D97-AF65-F5344CB8AC3E}">
        <p14:creationId xmlns:p14="http://schemas.microsoft.com/office/powerpoint/2010/main" val="3392983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b="1" dirty="0" smtClean="0"/>
              <a:t>ÜCRETLİ UZMAN VE USTA ÖĞRETİCİLERİN GÖREV VE SORUMLULUKLARI </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167289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cap="all" dirty="0"/>
              <a:t>HALK EĞİTİMİ </a:t>
            </a:r>
            <a:br>
              <a:rPr lang="tr-TR" b="1" cap="all" dirty="0"/>
            </a:br>
            <a:r>
              <a:rPr lang="tr-TR" b="1" cap="all" dirty="0"/>
              <a:t>FAALİYETLERİNİN UYGULANMASINA DAİR YÖNERGE</a:t>
            </a:r>
            <a:endParaRPr lang="tr-TR" dirty="0"/>
          </a:p>
        </p:txBody>
      </p:sp>
      <p:sp>
        <p:nvSpPr>
          <p:cNvPr id="3" name="İçerik Yer Tutucusu 2"/>
          <p:cNvSpPr>
            <a:spLocks noGrp="1"/>
          </p:cNvSpPr>
          <p:nvPr>
            <p:ph idx="1"/>
          </p:nvPr>
        </p:nvSpPr>
        <p:spPr>
          <a:xfrm>
            <a:off x="838200" y="1825624"/>
            <a:ext cx="10515600" cy="10309225"/>
          </a:xfrm>
        </p:spPr>
        <p:txBody>
          <a:bodyPr>
            <a:normAutofit/>
          </a:bodyPr>
          <a:lstStyle/>
          <a:p>
            <a:r>
              <a:rPr lang="tr-TR" b="1" dirty="0"/>
              <a:t>ÜÇÜNCÜ BÖLÜM</a:t>
            </a:r>
            <a:br>
              <a:rPr lang="tr-TR" b="1" dirty="0"/>
            </a:br>
            <a:r>
              <a:rPr lang="tr-TR" b="1" dirty="0"/>
              <a:t>Kadrolu Usta Öğretici, Ücretli Uzman ve Usta Öğretici ile Gönüllü Öğretici</a:t>
            </a:r>
            <a:endParaRPr lang="tr-TR" dirty="0"/>
          </a:p>
          <a:p>
            <a:r>
              <a:rPr lang="tr-TR" b="1" dirty="0"/>
              <a:t>Kadrolu usta öğretici</a:t>
            </a:r>
            <a:endParaRPr lang="tr-TR" dirty="0"/>
          </a:p>
          <a:p>
            <a:r>
              <a:rPr lang="tr-TR" b="1" dirty="0"/>
              <a:t>MADDE 8- </a:t>
            </a:r>
            <a:r>
              <a:rPr lang="tr-TR" dirty="0"/>
              <a:t>(1) Kadrolu usta öğreticiler, genel idare hizmetleri sınıfında haftada 40 saat, ilgili mevzuatı doğrultusunda müdür tarafından düzenlenecek esaslara uygun olarak görev yapar.</a:t>
            </a:r>
          </a:p>
          <a:p>
            <a:r>
              <a:rPr lang="tr-TR" dirty="0"/>
              <a:t>(2) Kadrolu usta öğreticilerin başlıca görevleri şunlardır;</a:t>
            </a:r>
          </a:p>
          <a:p>
            <a:r>
              <a:rPr lang="tr-TR" dirty="0"/>
              <a:t>a) Merkez yöneticileri tarafından düzenlenecek esaslara uygun olarak kurs açma görevi verilir. Mücavir alan içerisinde gerektiğinde birden çok kurs merkezinde de görev verilebilir</a:t>
            </a:r>
            <a:r>
              <a:rPr lang="tr-TR" dirty="0" smtClean="0"/>
              <a:t>.</a:t>
            </a:r>
            <a:endParaRPr lang="tr-TR" dirty="0"/>
          </a:p>
        </p:txBody>
      </p:sp>
    </p:spTree>
    <p:extLst>
      <p:ext uri="{BB962C8B-B14F-4D97-AF65-F5344CB8AC3E}">
        <p14:creationId xmlns:p14="http://schemas.microsoft.com/office/powerpoint/2010/main" val="3968857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736600" y="597353"/>
            <a:ext cx="10515600" cy="5905046"/>
          </a:xfrm>
        </p:spPr>
        <p:txBody>
          <a:bodyPr/>
          <a:lstStyle/>
          <a:p>
            <a:r>
              <a:rPr lang="tr-TR" dirty="0" smtClean="0"/>
              <a:t>b) Kurs görevi verilemediği takdirde, görevli bulunduğu çevrede, merkez müdürlüğünün uygun göreceği plânlama, kursa hazırlık, program geliştirme, alan araştırmaları ve çevre inceleme görevi verilir.</a:t>
            </a:r>
          </a:p>
          <a:p>
            <a:r>
              <a:rPr lang="tr-TR" dirty="0" smtClean="0"/>
              <a:t>c) Asıl alanlarında kurs açılmamışsa, alanlarına yakın kurs dallarında görev verilir. Alanında veya yan alanda kurs açılamaması durumunda kurumunun uygun göreceği büro hizmetlerinde görevlendirilir.</a:t>
            </a:r>
          </a:p>
          <a:p>
            <a:r>
              <a:rPr lang="tr-TR" dirty="0" smtClean="0"/>
              <a:t>ç) Aile eğitimi alanında Bakanlıkça düzenlenmiş hizmet içi eğitim yoluyla kurs/seminerlerini tamamlayıp belge almış olanlar için alan farkı gözetmeksizin aile eğitimi kursu açma görevi verilir.</a:t>
            </a:r>
          </a:p>
        </p:txBody>
      </p:sp>
    </p:spTree>
    <p:extLst>
      <p:ext uri="{BB962C8B-B14F-4D97-AF65-F5344CB8AC3E}">
        <p14:creationId xmlns:p14="http://schemas.microsoft.com/office/powerpoint/2010/main" val="3320972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45143" y="365124"/>
            <a:ext cx="11785600" cy="6137275"/>
          </a:xfrm>
        </p:spPr>
        <p:txBody>
          <a:bodyPr>
            <a:noAutofit/>
          </a:bodyPr>
          <a:lstStyle/>
          <a:p>
            <a:r>
              <a:rPr lang="tr-TR" sz="2400" b="1" dirty="0" smtClean="0"/>
              <a:t>Ücretli uzman ve usta öğretici </a:t>
            </a:r>
            <a:endParaRPr lang="tr-TR" sz="2400" dirty="0" smtClean="0"/>
          </a:p>
          <a:p>
            <a:r>
              <a:rPr lang="tr-TR" sz="2400" b="1" dirty="0" smtClean="0"/>
              <a:t>MADDE 9-</a:t>
            </a:r>
            <a:r>
              <a:rPr lang="tr-TR" sz="2400" dirty="0" smtClean="0"/>
              <a:t> (1) Merkezlerde yeterli sayıda öğretmen veya kadrolu usta öğretici bulunmaması durumunda ihtiyaç, ek ders ücreti karşılığında görev yapacak ücretli uzman ve usta öğreticilerden karşılanır. Ek ders ücreti karşılığında uzman ve usta öğretici görevlendirilmesinde; öncelikle çevredeki yüksek öğretim kurumlarında görevli öğretim üyesi, öğretim görevlileri, alan uzmanları, örgün ve yaygın eğitim kurumlarında görevli öğretmenler ve diğer resmî ve özel kurum ve kuruluşlarda çalışan uzman kişiler, emekli; öğretim üyeleri, öğretim görevlileri, alan uzmanları, öğretmenler ve kadrolu usta öğreticiler ile Bakanlığa bağlı yaygın eğitim kurumlarında en az iki kurs dönemi başarılı şekilde uzman ve usta öğreticilik yapmış olanlar, öğreticilik yapabilme yeterliliğine sahip olup herhangi bir kurum ve kuruluşta veya kendi adına sigortalı çalışanlardan karşılanır.</a:t>
            </a:r>
          </a:p>
          <a:p>
            <a:r>
              <a:rPr lang="tr-TR" sz="2400" dirty="0" smtClean="0"/>
              <a:t>(2) Kendi okulunda/kurumunda aylık karşılığı ve zorunlu ücretli ek ders karşılığındaki çalışma sürelerini tamamlayamayan öğretmenlerin, merkezlerde görevlendirilmesi istek ve ihtiyaç doğrultusunda olur. Kurslarda görevlendirilmeleri kadrolarının bulunduğu okul ve kurumların günlük çalışma saatleri içinde olur. Kadrolarının bulunduğu okul/kurumların resmî çalışma saatleri dışında kurslarda görevlendirilmesi, öğretmenin isteğine bağlıdır. </a:t>
            </a:r>
          </a:p>
          <a:p>
            <a:r>
              <a:rPr lang="tr-TR" sz="2400" dirty="0" smtClean="0"/>
              <a:t>(3) Yukarıda nitelikleri belirtilenlerden ihtiyaç karşılanamaz ise aşağıdaki şartları taşıyanlar arasından ilk defa ücretli uzman ve usta öğretici görevlendirilmesi yoluna gidilir.</a:t>
            </a:r>
          </a:p>
          <a:p>
            <a:r>
              <a:rPr lang="tr-TR" sz="2400" b="1" dirty="0" smtClean="0"/>
              <a:t/>
            </a:r>
            <a:br>
              <a:rPr lang="tr-TR" sz="2400" b="1" dirty="0" smtClean="0"/>
            </a:br>
            <a:endParaRPr lang="tr-TR" sz="2400" dirty="0" smtClean="0"/>
          </a:p>
          <a:p>
            <a:endParaRPr lang="tr-TR" sz="2400" dirty="0"/>
          </a:p>
        </p:txBody>
      </p:sp>
    </p:spTree>
    <p:extLst>
      <p:ext uri="{BB962C8B-B14F-4D97-AF65-F5344CB8AC3E}">
        <p14:creationId xmlns:p14="http://schemas.microsoft.com/office/powerpoint/2010/main" val="3425425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365125"/>
            <a:ext cx="10515600" cy="4351338"/>
          </a:xfrm>
        </p:spPr>
        <p:txBody>
          <a:bodyPr>
            <a:noAutofit/>
          </a:bodyPr>
          <a:lstStyle/>
          <a:p>
            <a:r>
              <a:rPr lang="tr-TR" sz="2400" dirty="0" smtClean="0"/>
              <a:t>(4) Ücretli uzman ve usta öğretici görevlendirilmesinde aranılan şartlar:</a:t>
            </a:r>
          </a:p>
          <a:p>
            <a:r>
              <a:rPr lang="tr-TR" sz="2400" dirty="0" smtClean="0"/>
              <a:t>a) Türkiye Cumhuriyeti vatandaşı olmak. Yabancı uyrukluların görevlendirilmesinde Türkiye’de görev yapacak yabancı uyruklu öğretmenlerle ilgili şartlar aranır,</a:t>
            </a:r>
          </a:p>
          <a:p>
            <a:r>
              <a:rPr lang="tr-TR" sz="2400" dirty="0" smtClean="0"/>
              <a:t>b) 18 yaşından küçük olmamak,</a:t>
            </a:r>
          </a:p>
          <a:p>
            <a:r>
              <a:rPr lang="tr-TR" sz="2400" dirty="0" smtClean="0"/>
              <a:t>c) Kamu haklarından mahrum bulunmamak,</a:t>
            </a:r>
          </a:p>
          <a:p>
            <a:r>
              <a:rPr lang="tr-TR" sz="2400" dirty="0" smtClean="0"/>
              <a:t>ç) Taksirli veya aşağıda sayılan suçlar dışında tecil edilmiş hükümler hariç olmak üzere, ağır hapis veya 6 aydan fazla hapis veyahut affa uğramış olsalar bile devletin şahsiyetine karşı işlenen suçlarla, zimmet, ihtilas, irtikap, rüşvet, hırsızlık, dolandırıcılık, sahtecilik, inancı kötüye kullanma, dolanlı iflas gibi yüz kışkırtıcı veya şeref ve haysiyet kırıcı suçtan veya istimal ve istihlak kaçakçılığı, resmî ihale ve alım satımlara fesat karıştırma, devlet sırlarını açığa vurma suçlarından dolayı hükümlü bulunmamak.</a:t>
            </a:r>
          </a:p>
          <a:p>
            <a:r>
              <a:rPr lang="tr-TR" sz="2400" dirty="0" smtClean="0"/>
              <a:t>d) Görevli olacağı kurs süresince askerlik ile ilişkisi bulunmamak.</a:t>
            </a:r>
          </a:p>
          <a:p>
            <a:r>
              <a:rPr lang="tr-TR" sz="2400" dirty="0" smtClean="0"/>
              <a:t>e) Görevini devamlı yapmasına engel olabilecek sağlık sorunu bulunmamak. Engelli kişilere yönelik düzenlenecek kurslarda engel grupları dikkate alınarak engelli uzman ve usta öğretici görev yapabilir.</a:t>
            </a:r>
          </a:p>
          <a:p>
            <a:endParaRPr lang="tr-TR" sz="2400" dirty="0"/>
          </a:p>
        </p:txBody>
      </p:sp>
    </p:spTree>
    <p:extLst>
      <p:ext uri="{BB962C8B-B14F-4D97-AF65-F5344CB8AC3E}">
        <p14:creationId xmlns:p14="http://schemas.microsoft.com/office/powerpoint/2010/main" val="3719423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(5) Merkezlerde görev yapacak ücretli uzman ve usta öğreticilerin branş/alan yeterliliklerinde öncelik sırasına göre;</a:t>
            </a:r>
            <a:br>
              <a:rPr lang="tr-TR" dirty="0" smtClean="0"/>
            </a:br>
            <a:r>
              <a:rPr lang="tr-TR" dirty="0" smtClean="0"/>
              <a:t>a) Alanında eğitim fakültesi mezunu olmak.</a:t>
            </a:r>
          </a:p>
          <a:p>
            <a:r>
              <a:rPr lang="tr-TR" dirty="0" smtClean="0"/>
              <a:t>b) Yurt içindeki yükseköğretim kurumlarından veya Yüksek Öğretim Kurulunca denkliği kabul edilmek kaydıyla yurt dışındaki yüksek öğretim kurumlarının ilgili alanlarından sırasıyla yüksek lisans, lisans ve ön lisans mezunu olmak,</a:t>
            </a:r>
          </a:p>
          <a:p>
            <a:r>
              <a:rPr lang="tr-TR" dirty="0" smtClean="0"/>
              <a:t>c) Alanında en az meslek lisesi mezunu olmak,</a:t>
            </a:r>
          </a:p>
          <a:p>
            <a:r>
              <a:rPr lang="tr-TR" dirty="0" smtClean="0"/>
              <a:t>ç) Ortaöğretim kurumu mezunu olup alanında ustalık belgesi sahibi olmak,</a:t>
            </a:r>
          </a:p>
          <a:p>
            <a:r>
              <a:rPr lang="tr-TR" dirty="0" smtClean="0"/>
              <a:t>d) En az ilkokul, ortaokul veya ilköğretim okulu mezunu olup alanında ustalık belgesi sahibi olmak,</a:t>
            </a:r>
          </a:p>
          <a:p>
            <a:r>
              <a:rPr lang="tr-TR" dirty="0" smtClean="0"/>
              <a:t>e) En az lise düzeyinde öğrenim görmüş olup uzman ve usta öğreticilik yapacağı alanında/branşın tüm yetkinliğine sahip olduğunu belgelendirmek, </a:t>
            </a:r>
          </a:p>
          <a:p>
            <a:r>
              <a:rPr lang="tr-TR" dirty="0" smtClean="0"/>
              <a:t>f) Geleneksel sanatların yaşatılması, yaygınlaştırılmasına yönelik kurslarda yaş ve öğrenim düzeyine bakılmaksızın çevrede ustalığı kabul görmüş usta ve sanatkârların bilgi ve deneyimlerinden azami ölçüde yararlanılır. Bu durumda olanlardan ayrıca diploma, ustalık belgesi ve benzeri belgeler istenmez. </a:t>
            </a:r>
          </a:p>
        </p:txBody>
      </p:sp>
    </p:spTree>
    <p:extLst>
      <p:ext uri="{BB962C8B-B14F-4D97-AF65-F5344CB8AC3E}">
        <p14:creationId xmlns:p14="http://schemas.microsoft.com/office/powerpoint/2010/main" val="2933572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77371" y="365125"/>
            <a:ext cx="11509829" cy="5811838"/>
          </a:xfrm>
        </p:spPr>
        <p:txBody>
          <a:bodyPr>
            <a:noAutofit/>
          </a:bodyPr>
          <a:lstStyle/>
          <a:p>
            <a:r>
              <a:rPr lang="tr-TR" sz="2000" dirty="0" smtClean="0"/>
              <a:t>g) Aile eğitimi kurslarında görevlendirilecek ücretli uzman ve usta öğreticilerde Bakanlıkça düzenlenen hizmet içi eğitim yoluyla aile eğitimi kurs ve seminerlerini başarıyla tamamlayıp belge almış olma şartı aranır.</a:t>
            </a:r>
          </a:p>
          <a:p>
            <a:r>
              <a:rPr lang="tr-TR" sz="2000" dirty="0" smtClean="0"/>
              <a:t>(6) Bunların dışındakiler için Genel Müdürlük görüşü alınır.</a:t>
            </a:r>
          </a:p>
          <a:p>
            <a:r>
              <a:rPr lang="tr-TR" sz="2000" dirty="0" smtClean="0"/>
              <a:t>(7) İlk defa ücretli uzman ve usta öğretici olmak için başvuranların ihtiyaçtan fazla olması durumunda şartları aynı olanlar arasından yaygın eğitimden sorumlu müdür yardımcısı veya şube müdürü, halk eğitimi merkez müdürü ve alan öğretmeninden oluşan komisyon marifetiyle seçme işlemi kurayla yapılarak </a:t>
            </a:r>
            <a:r>
              <a:rPr lang="tr-TR" sz="2000" dirty="0" err="1" smtClean="0"/>
              <a:t>sıralandırılır</a:t>
            </a:r>
            <a:r>
              <a:rPr lang="tr-TR" sz="2000" dirty="0" smtClean="0"/>
              <a:t>. Bu sıralamaya göre ihtiyaç duyulan ücretli usta öğreticiler görevlendirilir, görevlendirilenlerin dışında kalanlar ise yedek olarak </a:t>
            </a:r>
            <a:r>
              <a:rPr lang="tr-TR" sz="2000" dirty="0" err="1" smtClean="0"/>
              <a:t>sıralandırılır</a:t>
            </a:r>
            <a:r>
              <a:rPr lang="tr-TR" sz="2000" dirty="0" smtClean="0"/>
              <a:t> ve o öğretim yılı içinde ihtiyaç duyulması hâlinde bu </a:t>
            </a:r>
            <a:r>
              <a:rPr lang="tr-TR" sz="2000" dirty="0" err="1" smtClean="0"/>
              <a:t>sıralandırmaya</a:t>
            </a:r>
            <a:r>
              <a:rPr lang="tr-TR" sz="2000" dirty="0" smtClean="0"/>
              <a:t> göre görevlendirme yapılır. </a:t>
            </a:r>
          </a:p>
          <a:p>
            <a:r>
              <a:rPr lang="tr-TR" sz="2000" dirty="0" smtClean="0"/>
              <a:t>(8) Merkez yönetimince düzenlenen kurslarda görevlendirilen ücretli uzman ve usta öğretici için bir genel değerlendirme raporu hazırlanır ve bu rapor dosyasında saklanır. Tekrar görevlendirmede bu raporlar dikkate alınır. Yapılan rehberlik, denetim ve değerlendirmelerde yetersiz olduğu gözlemlenen ücretli usta öğreticilere tekrar görev verilmez. </a:t>
            </a:r>
          </a:p>
          <a:p>
            <a:r>
              <a:rPr lang="tr-TR" sz="2000" dirty="0" smtClean="0"/>
              <a:t>(9) Ücretli uzman ve usta öğreticinin raporlu veya izinli olması, göreve geç başlaması, dönem bitmeden ayrılması gibi nedenlerden dolayı uzman ve usta öğretici tekrar görevine başlayıncaya kadar eğitim öğretimin aksamaması için yerine bu süre içerisinde başka bir uzman ve usta öğretici görevlendirilir. Kurs döneminin uzatılması yoluna gidilemez. Merkez, il, bölge ve ulusal düzeyde düzenlenecek seminer, toplantı, kurs, sergi, defile, yarışma gibi etkinliklerde görevlendirilen ücretli uzman ve usta öğreticiler bu görevleri süresince görevli ya da izinli sayılırlar.</a:t>
            </a:r>
          </a:p>
          <a:p>
            <a:endParaRPr lang="tr-TR" sz="2000" dirty="0"/>
          </a:p>
        </p:txBody>
      </p:sp>
    </p:spTree>
    <p:extLst>
      <p:ext uri="{BB962C8B-B14F-4D97-AF65-F5344CB8AC3E}">
        <p14:creationId xmlns:p14="http://schemas.microsoft.com/office/powerpoint/2010/main" val="3773678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9710" y="492369"/>
            <a:ext cx="11581981" cy="4906247"/>
          </a:xfrm>
        </p:spPr>
        <p:txBody>
          <a:bodyPr>
            <a:normAutofit fontScale="77500" lnSpcReduction="20000"/>
          </a:bodyPr>
          <a:lstStyle/>
          <a:p>
            <a:r>
              <a:rPr lang="tr-TR" b="1" dirty="0" smtClean="0"/>
              <a:t>Ücretli uzman ve usta öğreticilerin görev ve sorumlulukları </a:t>
            </a:r>
            <a:endParaRPr lang="tr-TR" dirty="0" smtClean="0"/>
          </a:p>
          <a:p>
            <a:r>
              <a:rPr lang="tr-TR" b="1" dirty="0" smtClean="0"/>
              <a:t>MADDE 10-</a:t>
            </a:r>
            <a:r>
              <a:rPr lang="tr-TR" dirty="0" smtClean="0"/>
              <a:t> (1) Merkezlerde görevlendirilen ücretli uzman ve usta öğreticiler, öğreticilik görevlerini plan ve program dâhilinde yürütürler. Görevleri süresince devlet memurlarının tutum, davranış ve ferasetine uygun davranmakla sorumludurlar.</a:t>
            </a:r>
          </a:p>
          <a:p>
            <a:r>
              <a:rPr lang="tr-TR" dirty="0" smtClean="0"/>
              <a:t>(2) Uzman ve usta öğreticilere çalıştıkları ders saati karşılığında ek ders ücreti ödenir.</a:t>
            </a:r>
          </a:p>
          <a:p>
            <a:r>
              <a:rPr lang="tr-TR" dirty="0" smtClean="0"/>
              <a:t>(3) Resmî kurum ve kuruluşlarda görevli olup merkezlerde ücretli uzman ve usta öğretici olarak görev yapanlar, gönüllü olmak ve görev yaptığı kurumun uygun görmesi kaydıyla resmî görevlilerin haftada girebileceği asgari ders saati süresinden daha fazla sürede ders görevi verilebilir. </a:t>
            </a:r>
          </a:p>
          <a:p>
            <a:r>
              <a:rPr lang="tr-TR" dirty="0" smtClean="0"/>
              <a:t>(4) Ders görevi ile görevlendirilen uzman ve usta öğreticilerin günlük çalışma süresi en fazla sekiz saattir. Müdür, cumartesi-pazar günleri de dâhil olmak üzere ücretli uzman ve usta öğreticilere günün 07.00 ile 24.00 saatleri arasında görev verebilir. Bu çalışma süresi haftada 40 saati geçemez.</a:t>
            </a:r>
          </a:p>
          <a:p>
            <a:r>
              <a:rPr lang="tr-TR" dirty="0" smtClean="0"/>
              <a:t>(5) Ücretli uzman ve usta öğreticilerin yukarıda belirtilen şartları taşımadıkları, görevlerinde başarısız oldukları, bu Yönerge hükümlerine uymadıkları merkez müdürlüğünce belirlenmesi ya da kursiyerlerin çeşitli nedenlerle öğrenime devam etmemeleri hâlinde kursun kapanma zorunluluğunun doğması durumunda, uzman ve usta öğreticilerin görevine, görevlendirilmesindeki yöntem ile son verilir ve durum kendisine gerekçeli bir yazı ile bildirilir. Bu durumda öğreticiye, yalnız görev yaptığı süre kadar ücret ödenir. </a:t>
            </a:r>
          </a:p>
          <a:p>
            <a:endParaRPr lang="tr-TR" dirty="0"/>
          </a:p>
        </p:txBody>
      </p:sp>
    </p:spTree>
    <p:extLst>
      <p:ext uri="{BB962C8B-B14F-4D97-AF65-F5344CB8AC3E}">
        <p14:creationId xmlns:p14="http://schemas.microsoft.com/office/powerpoint/2010/main" val="7965043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48343" y="508000"/>
            <a:ext cx="11727543" cy="5668963"/>
          </a:xfrm>
        </p:spPr>
        <p:txBody>
          <a:bodyPr>
            <a:noAutofit/>
          </a:bodyPr>
          <a:lstStyle/>
          <a:p>
            <a:r>
              <a:rPr lang="tr-TR" b="1" dirty="0" smtClean="0"/>
              <a:t>Gönüllü öğreticilik </a:t>
            </a:r>
            <a:endParaRPr lang="tr-TR" dirty="0" smtClean="0"/>
          </a:p>
          <a:p>
            <a:r>
              <a:rPr lang="tr-TR" b="1" dirty="0" smtClean="0"/>
              <a:t>MADDE 11- </a:t>
            </a:r>
            <a:r>
              <a:rPr lang="tr-TR" dirty="0" smtClean="0"/>
              <a:t>(1) Uzman ve usta öğretici olma şartlarını taşımak kaydıyla merkezlerde açılacak kurslarda gönüllü öğreticiler görevlendirilebilir.</a:t>
            </a:r>
          </a:p>
          <a:p>
            <a:r>
              <a:rPr lang="tr-TR" dirty="0" smtClean="0"/>
              <a:t>(2) Gönüllü öğreticilik, kişilerin herhangi bir karşılık beklemeden gönüllü çalışma ilkesine dayanır. Gönüllü öğreticiler görevli oldukları süre içerisinde öğretmen, kadrolu usta öğreticilerin görev ve sorumluluklarını yerine getirmek ve müdürün belirlediği esaslar çerçevesinde çalışmakla yükümlüdürler.</a:t>
            </a:r>
          </a:p>
          <a:p>
            <a:r>
              <a:rPr lang="tr-TR" dirty="0" smtClean="0"/>
              <a:t>(3) Türk millî eğitiminin genel amaç ve temel ilkelerine, ilgili programlara ve mevzuata, merkezlerin disiplinine uymayan gönüllü öğreticilerin görevine merkez müdürünün önerisi ile millî eğitim müdürlüğünce son verilir ve kendilerine tekrar görev verilmez.</a:t>
            </a:r>
          </a:p>
          <a:p>
            <a:r>
              <a:rPr lang="tr-TR" dirty="0" smtClean="0"/>
              <a:t>(4) Sınıf/emekli sınıf öğretmenleri, eğitim/emekli eğitim müfettişlerinin dışında okuma yazma kurslarında görev almak isteyen gönüllü öğreticiler için en az lise ve dengi okul mezunu olmak şartıyla kurs düzenlenir. Bu kursu başarı ile bitirip belge alanlar, gönüllü okuma-yazma öğreticisi sıfatı kazanırlar.</a:t>
            </a:r>
          </a:p>
          <a:p>
            <a:endParaRPr lang="tr-TR" dirty="0" smtClean="0"/>
          </a:p>
          <a:p>
            <a:endParaRPr lang="tr-TR" dirty="0"/>
          </a:p>
        </p:txBody>
      </p:sp>
    </p:spTree>
    <p:extLst>
      <p:ext uri="{BB962C8B-B14F-4D97-AF65-F5344CB8AC3E}">
        <p14:creationId xmlns:p14="http://schemas.microsoft.com/office/powerpoint/2010/main" val="16299813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TotalTime>
  <Words>1117</Words>
  <Application>Microsoft Office PowerPoint</Application>
  <PresentationFormat>Geniş ekran</PresentationFormat>
  <Paragraphs>45</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ÜCRETLİ UZMAN VE USTA ÖĞRETİCİLERİN GÖREV VE SORUMLULUKLARI </vt:lpstr>
      <vt:lpstr>HALK EĞİTİMİ  FAALİYETLERİNİN UYGULANMASINA DAİR YÖNERGE</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ÜCRETLİ UZMAN VE USTA ÖĞRETİCİLERİN GÖREV VE SORUMLULUKLARI </dc:title>
  <dc:creator>Kullanıcı</dc:creator>
  <cp:lastModifiedBy>Kullanıcı</cp:lastModifiedBy>
  <cp:revision>2</cp:revision>
  <dcterms:created xsi:type="dcterms:W3CDTF">2017-09-17T16:26:58Z</dcterms:created>
  <dcterms:modified xsi:type="dcterms:W3CDTF">2017-09-17T16:38:06Z</dcterms:modified>
</cp:coreProperties>
</file>