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272" r:id="rId17"/>
    <p:sldId id="273" r:id="rId18"/>
    <p:sldId id="274" r:id="rId19"/>
    <p:sldId id="275" r:id="rId20"/>
    <p:sldId id="281" r:id="rId21"/>
    <p:sldId id="277" r:id="rId22"/>
    <p:sldId id="278" r:id="rId23"/>
    <p:sldId id="282" r:id="rId24"/>
    <p:sldId id="283" r:id="rId25"/>
    <p:sldId id="284" r:id="rId26"/>
    <p:sldId id="285" r:id="rId27"/>
    <p:sldId id="286" r:id="rId28"/>
    <p:sldId id="287"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64DF155-824E-4903-98CF-BF255F1F5FAC}" type="datetimeFigureOut">
              <a:rPr lang="tr-TR" smtClean="0"/>
              <a:t>17.09.2017</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926A176-1E2D-47CE-9280-E744E87EB07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64DF155-824E-4903-98CF-BF255F1F5FAC}" type="datetimeFigureOut">
              <a:rPr lang="tr-TR" smtClean="0"/>
              <a:t>17.09.2017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26A176-1E2D-47CE-9280-E744E87EB07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64DF155-824E-4903-98CF-BF255F1F5FAC}" type="datetimeFigureOut">
              <a:rPr lang="tr-TR" smtClean="0"/>
              <a:t>17.09.2017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26A176-1E2D-47CE-9280-E744E87EB07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64DF155-824E-4903-98CF-BF255F1F5FAC}" type="datetimeFigureOut">
              <a:rPr lang="tr-TR" smtClean="0"/>
              <a:t>17.09.2017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26A176-1E2D-47CE-9280-E744E87EB07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4DF155-824E-4903-98CF-BF255F1F5FAC}" type="datetimeFigureOut">
              <a:rPr lang="tr-TR" smtClean="0"/>
              <a:t>17.09.2017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26A176-1E2D-47CE-9280-E744E87EB07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4DF155-824E-4903-98CF-BF255F1F5FAC}" type="datetimeFigureOut">
              <a:rPr lang="tr-TR" smtClean="0"/>
              <a:t>17.09.2017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26A176-1E2D-47CE-9280-E744E87EB07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64DF155-824E-4903-98CF-BF255F1F5FAC}" type="datetimeFigureOut">
              <a:rPr lang="tr-TR" smtClean="0"/>
              <a:t>17.09.2017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26A176-1E2D-47CE-9280-E744E87EB07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4DF155-824E-4903-98CF-BF255F1F5FAC}" type="datetimeFigureOut">
              <a:rPr lang="tr-TR" smtClean="0"/>
              <a:t>17.09.2017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926A176-1E2D-47CE-9280-E744E87EB07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DF155-824E-4903-98CF-BF255F1F5FAC}" type="datetimeFigureOut">
              <a:rPr lang="tr-TR" smtClean="0"/>
              <a:t>17.09.2017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926A176-1E2D-47CE-9280-E744E87EB07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4DF155-824E-4903-98CF-BF255F1F5FAC}" type="datetimeFigureOut">
              <a:rPr lang="tr-TR" smtClean="0"/>
              <a:t>17.09.2017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26A176-1E2D-47CE-9280-E744E87EB07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4DF155-824E-4903-98CF-BF255F1F5FAC}" type="datetimeFigureOut">
              <a:rPr lang="tr-TR" smtClean="0"/>
              <a:t>17.09.2017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26A176-1E2D-47CE-9280-E744E87EB07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64DF155-824E-4903-98CF-BF255F1F5FAC}" type="datetimeFigureOut">
              <a:rPr lang="tr-TR" smtClean="0"/>
              <a:t>17.09.2017</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926A176-1E2D-47CE-9280-E744E87EB07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yaygin.meb.gov.tr/"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971600" y="836712"/>
            <a:ext cx="7776864" cy="2062103"/>
          </a:xfrm>
          <a:prstGeom prst="rect">
            <a:avLst/>
          </a:prstGeom>
          <a:noFill/>
        </p:spPr>
        <p:txBody>
          <a:bodyPr wrap="square" rtlCol="0">
            <a:spAutoFit/>
          </a:bodyPr>
          <a:lstStyle/>
          <a:p>
            <a:pPr algn="ctr"/>
            <a:r>
              <a:rPr lang="tr-TR" sz="3200" b="1" dirty="0" smtClean="0"/>
              <a:t>USTA ÖĞRETİCİLERİN E-YAYGIN ÜZERİNDEN YAPMAKLA </a:t>
            </a:r>
          </a:p>
          <a:p>
            <a:pPr algn="ctr"/>
            <a:r>
              <a:rPr lang="tr-TR" sz="3200" b="1" dirty="0" smtClean="0"/>
              <a:t>YÜKÜMLÜ / YETKİLİ  OLDUĞU HUSUSLAR;</a:t>
            </a:r>
            <a:endParaRPr lang="tr-TR" sz="3200" b="1" dirty="0"/>
          </a:p>
        </p:txBody>
      </p:sp>
      <p:sp>
        <p:nvSpPr>
          <p:cNvPr id="2" name="Metin kutusu 1"/>
          <p:cNvSpPr txBox="1"/>
          <p:nvPr/>
        </p:nvSpPr>
        <p:spPr>
          <a:xfrm>
            <a:off x="3943398" y="3758480"/>
            <a:ext cx="1420689" cy="369332"/>
          </a:xfrm>
          <a:prstGeom prst="rect">
            <a:avLst/>
          </a:prstGeom>
          <a:noFill/>
        </p:spPr>
        <p:txBody>
          <a:bodyPr wrap="square" rtlCol="0">
            <a:spAutoFit/>
          </a:bodyPr>
          <a:lstStyle/>
          <a:p>
            <a:r>
              <a:rPr lang="tr-TR" b="1" dirty="0" smtClean="0"/>
              <a:t>1. BÖLÜM</a:t>
            </a:r>
            <a:endParaRPr lang="tr-TR" b="1" dirty="0"/>
          </a:p>
        </p:txBody>
      </p:sp>
    </p:spTree>
    <p:extLst>
      <p:ext uri="{BB962C8B-B14F-4D97-AF65-F5344CB8AC3E}">
        <p14:creationId xmlns:p14="http://schemas.microsoft.com/office/powerpoint/2010/main" val="2311788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1046" y="260648"/>
            <a:ext cx="7416824" cy="6524863"/>
          </a:xfrm>
          <a:prstGeom prst="rect">
            <a:avLst/>
          </a:prstGeom>
          <a:noFill/>
        </p:spPr>
        <p:txBody>
          <a:bodyPr wrap="square" rtlCol="0">
            <a:spAutoFit/>
          </a:bodyPr>
          <a:lstStyle/>
          <a:p>
            <a:pPr algn="ctr"/>
            <a:endParaRPr lang="tr-TR" sz="2200" dirty="0" smtClean="0">
              <a:solidFill>
                <a:srgbClr val="FF0000"/>
              </a:solidFill>
            </a:endParaRPr>
          </a:p>
          <a:p>
            <a:pPr algn="ctr"/>
            <a:r>
              <a:rPr lang="tr-TR" sz="2200" dirty="0" smtClean="0">
                <a:solidFill>
                  <a:srgbClr val="FF0000"/>
                </a:solidFill>
              </a:rPr>
              <a:t>Devam/Devamsızlık girişleri ile Not girişleri yapılırken dikkat edilmesi gereken hususlar vardır. Bunlar ;</a:t>
            </a:r>
          </a:p>
          <a:p>
            <a:r>
              <a:rPr lang="tr-TR" sz="2200" dirty="0" smtClean="0"/>
              <a:t>1- Devamlı öğrenci için herhangi bir değer girilmeyecek ancak yine de Kaydet butonuna basılacaktır.</a:t>
            </a:r>
          </a:p>
          <a:p>
            <a:r>
              <a:rPr lang="tr-TR" sz="2200" dirty="0" smtClean="0"/>
              <a:t>2- Kursiyerin devamsızlıktan kalması kurs süresinin 1/5’ini devamsız geçirmesi ile gerçekleşecektir.</a:t>
            </a:r>
          </a:p>
          <a:p>
            <a:endParaRPr lang="tr-TR" sz="2200" dirty="0" smtClean="0"/>
          </a:p>
          <a:p>
            <a:endParaRPr lang="tr-TR" sz="2200" dirty="0"/>
          </a:p>
          <a:p>
            <a:endParaRPr lang="tr-TR" sz="2200" dirty="0" smtClean="0"/>
          </a:p>
          <a:p>
            <a:r>
              <a:rPr lang="tr-TR" sz="2200" dirty="0" smtClean="0"/>
              <a:t>3- Kursiyer sayısı 8’in altına düşen kurslar Öğrenci Yetersizliğinden ötürü Ek Onaya düşmektedir. Bu durumlarda zaten yapılması gereken Usta Öğreticinin önceden gelip kursu dilekçe ile kapatması olmalıdır. Uzun süreli bir kurs bitimine kısa süre 8’in altına indiyse dilekçe alınarak ek onayla kursun bitirilmesi sağlanabilir</a:t>
            </a:r>
          </a:p>
          <a:p>
            <a:r>
              <a:rPr lang="tr-TR" sz="2200" dirty="0" smtClean="0"/>
              <a:t>4- Not girişi yapılırken Kişi Logosu üzerinde yıldız işareti bulunanlar o modülden muaftırlar. Not girişleri aktif değildir. </a:t>
            </a:r>
            <a:endParaRPr lang="tr-TR" sz="2200" dirty="0"/>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Toplantı\e yaygın giriş 10 kurs so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96944" cy="626469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207113" y="2852936"/>
            <a:ext cx="1584176" cy="2585323"/>
          </a:xfrm>
          <a:prstGeom prst="rect">
            <a:avLst/>
          </a:prstGeom>
          <a:noFill/>
        </p:spPr>
        <p:txBody>
          <a:bodyPr wrap="square" rtlCol="0">
            <a:spAutoFit/>
          </a:bodyPr>
          <a:lstStyle/>
          <a:p>
            <a:r>
              <a:rPr lang="tr-TR" dirty="0" smtClean="0">
                <a:solidFill>
                  <a:srgbClr val="002060"/>
                </a:solidFill>
              </a:rPr>
              <a:t>Devamsızlık ve Not girişleri ardından mutlaka Kurs Sonu İstatistikleri kontrol edilmelidir. </a:t>
            </a:r>
            <a:endParaRPr lang="tr-TR" dirty="0">
              <a:solidFill>
                <a:srgbClr val="00206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971600" y="980728"/>
            <a:ext cx="7776864" cy="1877437"/>
          </a:xfrm>
          <a:prstGeom prst="rect">
            <a:avLst/>
          </a:prstGeom>
          <a:noFill/>
        </p:spPr>
        <p:txBody>
          <a:bodyPr wrap="square" rtlCol="0">
            <a:spAutoFit/>
          </a:bodyPr>
          <a:lstStyle/>
          <a:p>
            <a:pPr algn="ctr"/>
            <a:r>
              <a:rPr lang="tr-TR" sz="2400" b="1" dirty="0" smtClean="0"/>
              <a:t>HAYAT BOYU ÖĞRENME GENEL MÜDÜRLÜĞÜ </a:t>
            </a:r>
            <a:r>
              <a:rPr lang="tr-TR" sz="2800" b="1" dirty="0" smtClean="0"/>
              <a:t>KURS PROGRAMLARININ OKUNMASI </a:t>
            </a:r>
          </a:p>
          <a:p>
            <a:pPr algn="ctr"/>
            <a:r>
              <a:rPr lang="tr-TR" sz="3200" b="1" dirty="0" smtClean="0"/>
              <a:t>( HEMFOET )</a:t>
            </a:r>
          </a:p>
          <a:p>
            <a:pPr algn="ctr"/>
            <a:r>
              <a:rPr lang="tr-TR" sz="1600" b="1" dirty="0" smtClean="0">
                <a:solidFill>
                  <a:schemeClr val="accent6">
                    <a:lumMod val="90000"/>
                  </a:schemeClr>
                </a:solidFill>
              </a:rPr>
              <a:t>(HEM Foundation of </a:t>
            </a:r>
            <a:r>
              <a:rPr lang="tr-TR" sz="1600" b="1" dirty="0" err="1" smtClean="0">
                <a:solidFill>
                  <a:schemeClr val="accent6">
                    <a:lumMod val="90000"/>
                  </a:schemeClr>
                </a:solidFill>
              </a:rPr>
              <a:t>Occupational</a:t>
            </a:r>
            <a:r>
              <a:rPr lang="tr-TR" sz="1600" b="1" dirty="0" smtClean="0">
                <a:solidFill>
                  <a:schemeClr val="accent6">
                    <a:lumMod val="90000"/>
                  </a:schemeClr>
                </a:solidFill>
              </a:rPr>
              <a:t> </a:t>
            </a:r>
            <a:r>
              <a:rPr lang="tr-TR" sz="1600" b="1" dirty="0" err="1" smtClean="0">
                <a:solidFill>
                  <a:schemeClr val="accent6">
                    <a:lumMod val="90000"/>
                  </a:schemeClr>
                </a:solidFill>
              </a:rPr>
              <a:t>Evolution</a:t>
            </a:r>
            <a:r>
              <a:rPr lang="tr-TR" sz="1600" b="1" dirty="0" smtClean="0">
                <a:solidFill>
                  <a:schemeClr val="accent6">
                    <a:lumMod val="90000"/>
                  </a:schemeClr>
                </a:solidFill>
              </a:rPr>
              <a:t> Training</a:t>
            </a:r>
          </a:p>
          <a:p>
            <a:pPr algn="ctr"/>
            <a:r>
              <a:rPr lang="tr-TR" sz="1600" b="1" dirty="0" smtClean="0">
                <a:solidFill>
                  <a:schemeClr val="accent6">
                    <a:lumMod val="90000"/>
                  </a:schemeClr>
                </a:solidFill>
              </a:rPr>
              <a:t>HEM Mesleki Eğitim Gelişim Programı)</a:t>
            </a:r>
            <a:endParaRPr lang="tr-TR" sz="1600" b="1" dirty="0">
              <a:solidFill>
                <a:schemeClr val="accent6">
                  <a:lumMod val="90000"/>
                </a:schemeClr>
              </a:solidFill>
            </a:endParaRPr>
          </a:p>
        </p:txBody>
      </p:sp>
      <p:sp>
        <p:nvSpPr>
          <p:cNvPr id="2" name="Metin kutusu 1"/>
          <p:cNvSpPr txBox="1"/>
          <p:nvPr/>
        </p:nvSpPr>
        <p:spPr>
          <a:xfrm>
            <a:off x="3943398" y="3758480"/>
            <a:ext cx="1420689" cy="369332"/>
          </a:xfrm>
          <a:prstGeom prst="rect">
            <a:avLst/>
          </a:prstGeom>
          <a:noFill/>
        </p:spPr>
        <p:txBody>
          <a:bodyPr wrap="square" rtlCol="0">
            <a:spAutoFit/>
          </a:bodyPr>
          <a:lstStyle/>
          <a:p>
            <a:r>
              <a:rPr lang="tr-TR" b="1" dirty="0"/>
              <a:t>2</a:t>
            </a:r>
            <a:r>
              <a:rPr lang="tr-TR" b="1" dirty="0" smtClean="0"/>
              <a:t>. BÖLÜM</a:t>
            </a:r>
            <a:endParaRPr lang="tr-TR" b="1" dirty="0"/>
          </a:p>
        </p:txBody>
      </p:sp>
    </p:spTree>
    <p:extLst>
      <p:ext uri="{BB962C8B-B14F-4D97-AF65-F5344CB8AC3E}">
        <p14:creationId xmlns:p14="http://schemas.microsoft.com/office/powerpoint/2010/main" val="3481073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Toplantı\hemfoet ana ek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24936"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11960" y="2708920"/>
            <a:ext cx="3744416" cy="1200329"/>
          </a:xfrm>
          <a:prstGeom prst="rect">
            <a:avLst/>
          </a:prstGeom>
          <a:noFill/>
        </p:spPr>
        <p:txBody>
          <a:bodyPr wrap="square" rtlCol="0">
            <a:spAutoFit/>
          </a:bodyPr>
          <a:lstStyle/>
          <a:p>
            <a:r>
              <a:rPr lang="tr-TR" dirty="0">
                <a:solidFill>
                  <a:srgbClr val="002060"/>
                </a:solidFill>
              </a:rPr>
              <a:t>10.08.2017 tarihi itibari ile 3177 adet olan </a:t>
            </a:r>
            <a:r>
              <a:rPr lang="tr-TR" dirty="0" err="1" smtClean="0">
                <a:solidFill>
                  <a:srgbClr val="002060"/>
                </a:solidFill>
              </a:rPr>
              <a:t>hemfoet</a:t>
            </a:r>
            <a:r>
              <a:rPr lang="tr-TR" dirty="0" smtClean="0">
                <a:solidFill>
                  <a:srgbClr val="002060"/>
                </a:solidFill>
              </a:rPr>
              <a:t> kursları Yaygın Eğitim Kurumlarının  açacakları kursların temelidir.</a:t>
            </a:r>
            <a:endParaRPr lang="tr-TR" dirty="0">
              <a:solidFill>
                <a:srgbClr val="00206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Toplantı\hemfoet 2 ek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635896" y="3284984"/>
            <a:ext cx="4968552" cy="1200329"/>
          </a:xfrm>
          <a:prstGeom prst="rect">
            <a:avLst/>
          </a:prstGeom>
          <a:noFill/>
        </p:spPr>
        <p:txBody>
          <a:bodyPr wrap="square" rtlCol="0">
            <a:spAutoFit/>
          </a:bodyPr>
          <a:lstStyle/>
          <a:p>
            <a:r>
              <a:rPr lang="tr-TR" dirty="0" smtClean="0">
                <a:solidFill>
                  <a:srgbClr val="002060"/>
                </a:solidFill>
              </a:rPr>
              <a:t>Solda Futbol alanında açılabilecek kurslar belirtilmiştir. Farklı yaş gruplarına ayrılan kursların Öğreticilerinde aranan Nitelikler de farklılık göstermektedir.</a:t>
            </a:r>
            <a:endParaRPr lang="tr-TR" dirty="0">
              <a:solidFill>
                <a:srgbClr val="002060"/>
              </a:solidFill>
            </a:endParaRPr>
          </a:p>
        </p:txBody>
      </p:sp>
    </p:spTree>
    <p:extLst>
      <p:ext uri="{BB962C8B-B14F-4D97-AF65-F5344CB8AC3E}">
        <p14:creationId xmlns:p14="http://schemas.microsoft.com/office/powerpoint/2010/main" val="3928210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Toplantı\futbol 10-11 ya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608511"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292080" y="692696"/>
            <a:ext cx="3312368" cy="923330"/>
          </a:xfrm>
          <a:prstGeom prst="rect">
            <a:avLst/>
          </a:prstGeom>
          <a:noFill/>
        </p:spPr>
        <p:txBody>
          <a:bodyPr wrap="square" rtlCol="0">
            <a:spAutoFit/>
          </a:bodyPr>
          <a:lstStyle/>
          <a:p>
            <a:r>
              <a:rPr lang="tr-TR" dirty="0" smtClean="0"/>
              <a:t>Futbol 10-11 yaş grubuna yönelik kursu incelediğimizde;</a:t>
            </a:r>
            <a:endParaRPr lang="tr-TR" dirty="0"/>
          </a:p>
        </p:txBody>
      </p:sp>
      <p:sp>
        <p:nvSpPr>
          <p:cNvPr id="3" name="Metin kutusu 2"/>
          <p:cNvSpPr txBox="1"/>
          <p:nvPr/>
        </p:nvSpPr>
        <p:spPr>
          <a:xfrm>
            <a:off x="5364088" y="1844824"/>
            <a:ext cx="3312368" cy="3139321"/>
          </a:xfrm>
          <a:prstGeom prst="rect">
            <a:avLst/>
          </a:prstGeom>
          <a:noFill/>
        </p:spPr>
        <p:txBody>
          <a:bodyPr wrap="square" rtlCol="0">
            <a:spAutoFit/>
          </a:bodyPr>
          <a:lstStyle/>
          <a:p>
            <a:r>
              <a:rPr lang="tr-TR" dirty="0" smtClean="0"/>
              <a:t>1-Programa giriş koşullarında dikkat edilecek üç husus vardır. Yaş </a:t>
            </a:r>
            <a:r>
              <a:rPr lang="tr-TR" dirty="0" err="1" smtClean="0"/>
              <a:t>kriteri,Kursiyerin</a:t>
            </a:r>
            <a:r>
              <a:rPr lang="tr-TR" dirty="0" smtClean="0"/>
              <a:t> sağlık raporu ve velisinin izni.</a:t>
            </a:r>
          </a:p>
          <a:p>
            <a:endParaRPr lang="tr-TR" dirty="0" smtClean="0"/>
          </a:p>
          <a:p>
            <a:endParaRPr lang="tr-TR" dirty="0"/>
          </a:p>
          <a:p>
            <a:r>
              <a:rPr lang="tr-TR" dirty="0" smtClean="0"/>
              <a:t>2- Eğitici Nitelikleri kısmında ise Son dönem seminerine katılmış olmak ve TFF </a:t>
            </a:r>
            <a:r>
              <a:rPr lang="tr-TR" dirty="0" err="1" smtClean="0"/>
              <a:t>Grassroots</a:t>
            </a:r>
            <a:r>
              <a:rPr lang="tr-TR" dirty="0" smtClean="0"/>
              <a:t> C Lisans sahibi olmak aranan şartlardandır.</a:t>
            </a:r>
            <a:endParaRPr lang="tr-TR" dirty="0"/>
          </a:p>
        </p:txBody>
      </p:sp>
    </p:spTree>
    <p:extLst>
      <p:ext uri="{BB962C8B-B14F-4D97-AF65-F5344CB8AC3E}">
        <p14:creationId xmlns:p14="http://schemas.microsoft.com/office/powerpoint/2010/main" val="3928210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SUS\Desktop\Toplantı\futbol 12-13 ya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7"/>
            <a:ext cx="4824536"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24128" y="908720"/>
            <a:ext cx="2088232" cy="2308324"/>
          </a:xfrm>
          <a:prstGeom prst="rect">
            <a:avLst/>
          </a:prstGeom>
          <a:noFill/>
        </p:spPr>
        <p:txBody>
          <a:bodyPr wrap="square" rtlCol="0">
            <a:spAutoFit/>
          </a:bodyPr>
          <a:lstStyle/>
          <a:p>
            <a:r>
              <a:rPr lang="tr-TR" dirty="0" smtClean="0"/>
              <a:t>Görüldüğü üzere; Futbol 12-13 Yaş grubu kursu ile 10-11  yaş grubu kursu arasında yaş kriterinden başka bir farklılık yoktur..</a:t>
            </a:r>
            <a:endParaRPr lang="tr-TR" dirty="0"/>
          </a:p>
        </p:txBody>
      </p:sp>
    </p:spTree>
    <p:extLst>
      <p:ext uri="{BB962C8B-B14F-4D97-AF65-F5344CB8AC3E}">
        <p14:creationId xmlns:p14="http://schemas.microsoft.com/office/powerpoint/2010/main" val="3928210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SUS\Desktop\Toplantı\badminton ö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929899"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24128" y="908720"/>
            <a:ext cx="2952328" cy="4524315"/>
          </a:xfrm>
          <a:prstGeom prst="rect">
            <a:avLst/>
          </a:prstGeom>
          <a:noFill/>
        </p:spPr>
        <p:txBody>
          <a:bodyPr wrap="square" rtlCol="0">
            <a:spAutoFit/>
          </a:bodyPr>
          <a:lstStyle/>
          <a:p>
            <a:r>
              <a:rPr lang="tr-TR" dirty="0" smtClean="0"/>
              <a:t>Spor alanında Badminton kursunu inceleyelim;</a:t>
            </a:r>
          </a:p>
          <a:p>
            <a:endParaRPr lang="tr-TR" dirty="0"/>
          </a:p>
          <a:p>
            <a:r>
              <a:rPr lang="tr-TR" dirty="0" smtClean="0"/>
              <a:t>1- Giriş koşullarında en dikkat çeken husus, kursiyerlerin güncel lisanslarının olması şartıdır.</a:t>
            </a:r>
          </a:p>
          <a:p>
            <a:endParaRPr lang="tr-TR" dirty="0"/>
          </a:p>
          <a:p>
            <a:endParaRPr lang="tr-TR" dirty="0" smtClean="0"/>
          </a:p>
          <a:p>
            <a:r>
              <a:rPr lang="tr-TR" dirty="0" smtClean="0"/>
              <a:t>2- Eğitici Nitelikleri kısmında ise neredeyse tüm spor alanlarında istenen </a:t>
            </a:r>
            <a:r>
              <a:rPr lang="tr-TR" dirty="0"/>
              <a:t>Güncel </a:t>
            </a:r>
            <a:r>
              <a:rPr lang="tr-TR" dirty="0" smtClean="0"/>
              <a:t>Vizeli İlgili Federasyon </a:t>
            </a:r>
            <a:r>
              <a:rPr lang="tr-TR" smtClean="0"/>
              <a:t>Antrenörlüğü’dür</a:t>
            </a:r>
            <a:r>
              <a:rPr lang="tr-TR" dirty="0" smtClean="0"/>
              <a:t>.</a:t>
            </a:r>
            <a:endParaRPr lang="tr-TR" dirty="0"/>
          </a:p>
        </p:txBody>
      </p:sp>
    </p:spTree>
    <p:extLst>
      <p:ext uri="{BB962C8B-B14F-4D97-AF65-F5344CB8AC3E}">
        <p14:creationId xmlns:p14="http://schemas.microsoft.com/office/powerpoint/2010/main" val="3928210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300192" y="908720"/>
            <a:ext cx="2520280" cy="4524315"/>
          </a:xfrm>
          <a:prstGeom prst="rect">
            <a:avLst/>
          </a:prstGeom>
          <a:noFill/>
        </p:spPr>
        <p:txBody>
          <a:bodyPr wrap="square" rtlCol="0">
            <a:spAutoFit/>
          </a:bodyPr>
          <a:lstStyle/>
          <a:p>
            <a:r>
              <a:rPr lang="tr-TR" dirty="0" err="1"/>
              <a:t>İşkur</a:t>
            </a:r>
            <a:r>
              <a:rPr lang="tr-TR" dirty="0"/>
              <a:t> vb. kurum ve kuruluşlarla yapılan istihdam garantili kurslar ayrı tutulmak kaydı </a:t>
            </a:r>
            <a:r>
              <a:rPr lang="tr-TR" dirty="0" smtClean="0"/>
              <a:t>ile; 11.01.2017 </a:t>
            </a:r>
            <a:r>
              <a:rPr lang="tr-TR" dirty="0"/>
              <a:t>tarihli ve 401534 sayılı Bakanlık onayı ile </a:t>
            </a:r>
            <a:r>
              <a:rPr lang="tr-TR" dirty="0" smtClean="0"/>
              <a:t>güncellenmiş </a:t>
            </a:r>
            <a:r>
              <a:rPr lang="tr-TR" dirty="0"/>
              <a:t>tamamlanmayan kurs programlarında yer alan istihdam alanları başlığı uygulamadan </a:t>
            </a:r>
            <a:r>
              <a:rPr lang="tr-TR" dirty="0" smtClean="0"/>
              <a:t>kaldırılmıştır. </a:t>
            </a:r>
            <a:r>
              <a:rPr lang="tr-TR" dirty="0"/>
              <a:t> </a:t>
            </a:r>
            <a:r>
              <a:rPr lang="tr-TR" dirty="0" smtClean="0"/>
              <a:t>Bir kursun açılmasında esas olan Eğitici Niteliğidir.</a:t>
            </a:r>
            <a:endParaRPr lang="tr-TR" dirty="0"/>
          </a:p>
        </p:txBody>
      </p:sp>
      <p:pic>
        <p:nvPicPr>
          <p:cNvPr id="1026" name="Picture 2" descr="C:\Users\ASUS\Desktop\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04664"/>
            <a:ext cx="576064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10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11" y="692696"/>
            <a:ext cx="576064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6300192" y="908720"/>
            <a:ext cx="2592288" cy="2862322"/>
          </a:xfrm>
          <a:prstGeom prst="rect">
            <a:avLst/>
          </a:prstGeom>
          <a:noFill/>
        </p:spPr>
        <p:txBody>
          <a:bodyPr wrap="square" rtlCol="0">
            <a:spAutoFit/>
          </a:bodyPr>
          <a:lstStyle/>
          <a:p>
            <a:r>
              <a:rPr lang="tr-TR" dirty="0" smtClean="0"/>
              <a:t>Solda spor alanı eğitimlerin değerlendirilmesi örneği yer almaktadır. Değerlendirmenin teorik ve uygulamalı olmak üzere iki kısmı mevcut olup, tüm öğrenim faaliyetleri değerlendirilmelidir.</a:t>
            </a:r>
            <a:endParaRPr lang="tr-TR" dirty="0"/>
          </a:p>
        </p:txBody>
      </p:sp>
    </p:spTree>
    <p:extLst>
      <p:ext uri="{BB962C8B-B14F-4D97-AF65-F5344CB8AC3E}">
        <p14:creationId xmlns:p14="http://schemas.microsoft.com/office/powerpoint/2010/main" val="3928210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Toplantı\e yaygın ana ek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32656"/>
            <a:ext cx="4536503" cy="61206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550395" y="1196752"/>
            <a:ext cx="3096344" cy="3416320"/>
          </a:xfrm>
          <a:prstGeom prst="rect">
            <a:avLst/>
          </a:prstGeom>
          <a:noFill/>
        </p:spPr>
        <p:txBody>
          <a:bodyPr wrap="square" rtlCol="0">
            <a:spAutoFit/>
          </a:bodyPr>
          <a:lstStyle/>
          <a:p>
            <a:r>
              <a:rPr lang="tr-TR" dirty="0" smtClean="0"/>
              <a:t>Hayat Boyu Öğrenme / Yaygın Eğitim Kurumları Kurs ve Kursiyer İşlemlerinin yürütüldüğü geniş veri tabanlı bir İnternet sitesi olan E-Yaygın ana ekranı soldaki gibi olup, </a:t>
            </a:r>
          </a:p>
          <a:p>
            <a:r>
              <a:rPr lang="tr-TR" dirty="0" smtClean="0">
                <a:solidFill>
                  <a:srgbClr val="00B0F0"/>
                </a:solidFill>
                <a:hlinkClick r:id="rId3"/>
              </a:rPr>
              <a:t>https://eyaygin.meb.gov.tr</a:t>
            </a:r>
            <a:endParaRPr lang="tr-TR" dirty="0" smtClean="0">
              <a:solidFill>
                <a:srgbClr val="00B0F0"/>
              </a:solidFill>
            </a:endParaRPr>
          </a:p>
          <a:p>
            <a:r>
              <a:rPr lang="tr-TR" dirty="0"/>
              <a:t>a</a:t>
            </a:r>
            <a:r>
              <a:rPr lang="tr-TR" dirty="0" smtClean="0"/>
              <a:t>dresinden Kurum yetkilisi tarafından tanımlanan Kullanıcı adı ve şifre ile giriş yapılabilir.</a:t>
            </a:r>
            <a:endParaRPr lang="tr-TR" dirty="0"/>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683568" y="1556792"/>
            <a:ext cx="7776864" cy="1077218"/>
          </a:xfrm>
          <a:prstGeom prst="rect">
            <a:avLst/>
          </a:prstGeom>
          <a:noFill/>
        </p:spPr>
        <p:txBody>
          <a:bodyPr wrap="square" rtlCol="0">
            <a:spAutoFit/>
          </a:bodyPr>
          <a:lstStyle/>
          <a:p>
            <a:pPr algn="ctr"/>
            <a:r>
              <a:rPr lang="tr-TR" sz="3200" b="1" dirty="0" smtClean="0"/>
              <a:t>DERS DEFTERİ </a:t>
            </a:r>
          </a:p>
          <a:p>
            <a:pPr algn="ctr"/>
            <a:r>
              <a:rPr lang="tr-TR" sz="3200" b="1" dirty="0" smtClean="0"/>
              <a:t>ONAYLATILMASI / İŞLENMESİ</a:t>
            </a:r>
            <a:endParaRPr lang="tr-TR" sz="3200" b="1" dirty="0"/>
          </a:p>
        </p:txBody>
      </p:sp>
      <p:sp>
        <p:nvSpPr>
          <p:cNvPr id="2" name="Metin kutusu 1"/>
          <p:cNvSpPr txBox="1"/>
          <p:nvPr/>
        </p:nvSpPr>
        <p:spPr>
          <a:xfrm>
            <a:off x="3943398" y="3758480"/>
            <a:ext cx="1420689" cy="369332"/>
          </a:xfrm>
          <a:prstGeom prst="rect">
            <a:avLst/>
          </a:prstGeom>
          <a:noFill/>
        </p:spPr>
        <p:txBody>
          <a:bodyPr wrap="square" rtlCol="0">
            <a:spAutoFit/>
          </a:bodyPr>
          <a:lstStyle/>
          <a:p>
            <a:r>
              <a:rPr lang="tr-TR" b="1" dirty="0"/>
              <a:t>3</a:t>
            </a:r>
            <a:r>
              <a:rPr lang="tr-TR" b="1" dirty="0" smtClean="0"/>
              <a:t>. BÖLÜM</a:t>
            </a:r>
            <a:endParaRPr lang="tr-TR" b="1" dirty="0"/>
          </a:p>
        </p:txBody>
      </p:sp>
    </p:spTree>
    <p:extLst>
      <p:ext uri="{BB962C8B-B14F-4D97-AF65-F5344CB8AC3E}">
        <p14:creationId xmlns:p14="http://schemas.microsoft.com/office/powerpoint/2010/main" val="4081711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Toplantı\ders defteri kap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4444117"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652120" y="1724908"/>
            <a:ext cx="2736304" cy="1477328"/>
          </a:xfrm>
          <a:prstGeom prst="rect">
            <a:avLst/>
          </a:prstGeom>
          <a:noFill/>
        </p:spPr>
        <p:txBody>
          <a:bodyPr wrap="square" rtlCol="0">
            <a:spAutoFit/>
          </a:bodyPr>
          <a:lstStyle/>
          <a:p>
            <a:r>
              <a:rPr lang="tr-TR" dirty="0" smtClean="0"/>
              <a:t>Ders defteri Kursun süresine göre yeterli sayfadan oluşmasına dikkat edilerek seçilmelidir.</a:t>
            </a:r>
            <a:endParaRPr lang="tr-TR" dirty="0"/>
          </a:p>
        </p:txBody>
      </p:sp>
    </p:spTree>
    <p:extLst>
      <p:ext uri="{BB962C8B-B14F-4D97-AF65-F5344CB8AC3E}">
        <p14:creationId xmlns:p14="http://schemas.microsoft.com/office/powerpoint/2010/main" val="1174514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DERS DEFTERİ\DERS DEFTERİ 1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5104332" cy="623366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24128" y="692696"/>
            <a:ext cx="3168352" cy="4801314"/>
          </a:xfrm>
          <a:prstGeom prst="rect">
            <a:avLst/>
          </a:prstGeom>
          <a:noFill/>
        </p:spPr>
        <p:txBody>
          <a:bodyPr wrap="square" rtlCol="0">
            <a:spAutoFit/>
          </a:bodyPr>
          <a:lstStyle/>
          <a:p>
            <a:endParaRPr lang="tr-TR" dirty="0" smtClean="0"/>
          </a:p>
          <a:p>
            <a:endParaRPr lang="tr-TR" dirty="0"/>
          </a:p>
          <a:p>
            <a:endParaRPr lang="tr-TR" dirty="0" smtClean="0"/>
          </a:p>
          <a:p>
            <a:endParaRPr lang="tr-TR" dirty="0" smtClean="0"/>
          </a:p>
          <a:p>
            <a:endParaRPr lang="tr-TR" dirty="0"/>
          </a:p>
          <a:p>
            <a:endParaRPr lang="tr-TR" dirty="0" smtClean="0"/>
          </a:p>
          <a:p>
            <a:r>
              <a:rPr lang="tr-TR" dirty="0" smtClean="0"/>
              <a:t>Ders defterleri onaylanması ve işlenmesinde şu hususlara dikkat edilmelidir;</a:t>
            </a:r>
          </a:p>
          <a:p>
            <a:endParaRPr lang="tr-TR" dirty="0" smtClean="0"/>
          </a:p>
          <a:p>
            <a:r>
              <a:rPr lang="tr-TR" dirty="0" smtClean="0"/>
              <a:t>1- İlk sayfadan başlanarak tüm sayfaların dış köşeleri numaralandırılıp  mühürlenir.</a:t>
            </a:r>
          </a:p>
          <a:p>
            <a:r>
              <a:rPr lang="tr-TR" dirty="0" smtClean="0"/>
              <a:t>2-Ders program gün ve saatleri, öğrenci mevcutları işlenir.</a:t>
            </a:r>
            <a:endParaRPr lang="tr-TR" dirty="0"/>
          </a:p>
        </p:txBody>
      </p:sp>
    </p:spTree>
    <p:extLst>
      <p:ext uri="{BB962C8B-B14F-4D97-AF65-F5344CB8AC3E}">
        <p14:creationId xmlns:p14="http://schemas.microsoft.com/office/powerpoint/2010/main" val="1174514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DERS DEFTERİ\DERS DEFTERİ 4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5184576" cy="623366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940152" y="980728"/>
            <a:ext cx="2448272" cy="2585323"/>
          </a:xfrm>
          <a:prstGeom prst="rect">
            <a:avLst/>
          </a:prstGeom>
          <a:noFill/>
        </p:spPr>
        <p:txBody>
          <a:bodyPr wrap="square" rtlCol="0">
            <a:spAutoFit/>
          </a:bodyPr>
          <a:lstStyle/>
          <a:p>
            <a:r>
              <a:rPr lang="tr-TR" dirty="0" smtClean="0"/>
              <a:t>3- Ders defterinin son sayfasında; Kaç sayfadan ibaret olduğu, kim tarafından hangi Eğitim döneminde kullanılacağı belirtilerek Kurum Müdürü Onayı alınır.</a:t>
            </a:r>
            <a:endParaRPr lang="tr-TR" dirty="0"/>
          </a:p>
        </p:txBody>
      </p:sp>
    </p:spTree>
    <p:extLst>
      <p:ext uri="{BB962C8B-B14F-4D97-AF65-F5344CB8AC3E}">
        <p14:creationId xmlns:p14="http://schemas.microsoft.com/office/powerpoint/2010/main" val="843495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DERS DEFTERİ\DERS DEFTERİ 2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28" y="332656"/>
            <a:ext cx="5157384"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96136" y="1196752"/>
            <a:ext cx="3240360" cy="3416320"/>
          </a:xfrm>
          <a:prstGeom prst="rect">
            <a:avLst/>
          </a:prstGeom>
          <a:noFill/>
        </p:spPr>
        <p:txBody>
          <a:bodyPr wrap="square" rtlCol="0">
            <a:spAutoFit/>
          </a:bodyPr>
          <a:lstStyle/>
          <a:p>
            <a:r>
              <a:rPr lang="tr-TR" dirty="0" smtClean="0"/>
              <a:t>Devam/Devamsızlık </a:t>
            </a:r>
          </a:p>
          <a:p>
            <a:r>
              <a:rPr lang="tr-TR" dirty="0"/>
              <a:t>t</a:t>
            </a:r>
            <a:r>
              <a:rPr lang="tr-TR" dirty="0" smtClean="0"/>
              <a:t>akibi yapılacak olan </a:t>
            </a:r>
          </a:p>
          <a:p>
            <a:r>
              <a:rPr lang="tr-TR" dirty="0" smtClean="0"/>
              <a:t>sayfalara öğrenci listesi</a:t>
            </a:r>
          </a:p>
          <a:p>
            <a:r>
              <a:rPr lang="tr-TR" dirty="0" smtClean="0"/>
              <a:t>İşlenir. Hafta sonları ve</a:t>
            </a:r>
          </a:p>
          <a:p>
            <a:r>
              <a:rPr lang="tr-TR" dirty="0" smtClean="0"/>
              <a:t>Resmi tatil günleri </a:t>
            </a:r>
          </a:p>
          <a:p>
            <a:r>
              <a:rPr lang="tr-TR" dirty="0" smtClean="0"/>
              <a:t>‘ x ‘ ile işaretlenir.</a:t>
            </a:r>
          </a:p>
          <a:p>
            <a:r>
              <a:rPr lang="tr-TR" dirty="0" smtClean="0"/>
              <a:t>Kursiyerin geldiği günler‘ + ‘ gelmediği günler ‘ – ‘ </a:t>
            </a:r>
          </a:p>
          <a:p>
            <a:r>
              <a:rPr lang="tr-TR" dirty="0" smtClean="0"/>
              <a:t>Raporlu olduğu günler  ‘R’</a:t>
            </a:r>
          </a:p>
          <a:p>
            <a:r>
              <a:rPr lang="tr-TR" dirty="0" smtClean="0"/>
              <a:t>İzinli olduğu günler ‘ İ ‘yazılır.</a:t>
            </a:r>
          </a:p>
          <a:p>
            <a:endParaRPr lang="tr-TR" dirty="0"/>
          </a:p>
        </p:txBody>
      </p:sp>
    </p:spTree>
    <p:extLst>
      <p:ext uri="{BB962C8B-B14F-4D97-AF65-F5344CB8AC3E}">
        <p14:creationId xmlns:p14="http://schemas.microsoft.com/office/powerpoint/2010/main" val="843495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DERS DEFTERİ\DERS DEFTERİ 3 SAYFA 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5256584"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96136" y="1196752"/>
            <a:ext cx="3240360" cy="1477328"/>
          </a:xfrm>
          <a:prstGeom prst="rect">
            <a:avLst/>
          </a:prstGeom>
          <a:noFill/>
        </p:spPr>
        <p:txBody>
          <a:bodyPr wrap="square" rtlCol="0">
            <a:spAutoFit/>
          </a:bodyPr>
          <a:lstStyle/>
          <a:p>
            <a:r>
              <a:rPr lang="tr-TR" dirty="0" smtClean="0"/>
              <a:t>Yıllık Planda yer alan konu kazanımları  ilgili saatlere işlenir ve her bir ders tamamlandıktan sonra imzalanır.</a:t>
            </a:r>
          </a:p>
        </p:txBody>
      </p:sp>
    </p:spTree>
    <p:extLst>
      <p:ext uri="{BB962C8B-B14F-4D97-AF65-F5344CB8AC3E}">
        <p14:creationId xmlns:p14="http://schemas.microsoft.com/office/powerpoint/2010/main" val="843495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060848"/>
            <a:ext cx="7745505" cy="4464495"/>
          </a:xfrm>
        </p:spPr>
        <p:txBody>
          <a:bodyPr>
            <a:normAutofit fontScale="70000" lnSpcReduction="20000"/>
          </a:bodyPr>
          <a:lstStyle/>
          <a:p>
            <a:r>
              <a:rPr lang="tr-TR" dirty="0" smtClean="0"/>
              <a:t>Zümre Planlarında </a:t>
            </a:r>
          </a:p>
          <a:p>
            <a:r>
              <a:rPr lang="tr-TR" dirty="0" smtClean="0"/>
              <a:t>Aynı dersi okutan öğretmen/usta öğreticiler varsa zümre başkanı olarak belirlenmiş kadrolu öğretmenin, dersle ilgili kadrolu öğretmen yoksa en iyi eğitimli ve tecrübeli Usta Öğreticinin başkanlığında toplanır. Ders öğretmeni/Usta Öğreticisi tek ise görevlendirilen müdür yardımcısı ile zümre planını hazırlar. Zümre planlarında;</a:t>
            </a:r>
          </a:p>
          <a:p>
            <a:r>
              <a:rPr lang="tr-TR" dirty="0" smtClean="0"/>
              <a:t>Modül incelenecek,</a:t>
            </a:r>
          </a:p>
          <a:p>
            <a:r>
              <a:rPr lang="tr-TR" dirty="0" smtClean="0"/>
              <a:t>Mesleğe / Derse ilişkin yenilikler mütalaa edilecek,</a:t>
            </a:r>
          </a:p>
          <a:p>
            <a:r>
              <a:rPr lang="tr-TR" dirty="0" smtClean="0"/>
              <a:t>Mesleğe / Derse ilişkin inceleme-araştırma ziyaret ve gezi programları konu ile ilişkilendirilerek karara işlenecek,</a:t>
            </a:r>
          </a:p>
          <a:p>
            <a:r>
              <a:rPr lang="tr-TR" dirty="0" smtClean="0"/>
              <a:t>Programın revize edilmesine dair gereklilikler ya da hatalardan kaynaklı düzeltme talepleri karara işlenecek ve idarenin ilgili üst kurumlara iletmesi talep edilecek.</a:t>
            </a:r>
          </a:p>
          <a:p>
            <a:r>
              <a:rPr lang="tr-TR" dirty="0" smtClean="0"/>
              <a:t>Sene başı zümre toplantısından sonra görev alanlar zümre kararını inceleyecek uygun ve yeterli gördükleri takdirde kararın altına ‘zümre planına ve kararına katılıyorum’ diye imzalayacak, kesin bilgi ve verilere dayalı bir yanlışlık/eksiklik tespit edilmişse; zümre toplantıya çağırılarak plan revize edildikten sonra yeni eğitici tarafından işleme konulacak, önceden başlamış olan eğiticiler revize notlarını planlarına işleyecekler.</a:t>
            </a:r>
          </a:p>
          <a:p>
            <a:endParaRPr lang="tr-TR" dirty="0" smtClean="0"/>
          </a:p>
          <a:p>
            <a:endParaRPr lang="tr-TR" dirty="0"/>
          </a:p>
        </p:txBody>
      </p:sp>
      <p:sp>
        <p:nvSpPr>
          <p:cNvPr id="3" name="Başlık 2"/>
          <p:cNvSpPr>
            <a:spLocks noGrp="1"/>
          </p:cNvSpPr>
          <p:nvPr>
            <p:ph type="title"/>
          </p:nvPr>
        </p:nvSpPr>
        <p:spPr/>
        <p:txBody>
          <a:bodyPr/>
          <a:lstStyle/>
          <a:p>
            <a:r>
              <a:rPr lang="tr-TR" dirty="0" smtClean="0"/>
              <a:t>Zümre Planları</a:t>
            </a:r>
            <a:endParaRPr lang="tr-TR" dirty="0"/>
          </a:p>
        </p:txBody>
      </p:sp>
    </p:spTree>
    <p:extLst>
      <p:ext uri="{BB962C8B-B14F-4D97-AF65-F5344CB8AC3E}">
        <p14:creationId xmlns:p14="http://schemas.microsoft.com/office/powerpoint/2010/main" val="3642997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smtClean="0"/>
              <a:t>Kurs Planları konular ve kazanımlar dikkate alınarak yapılacak.</a:t>
            </a:r>
          </a:p>
          <a:p>
            <a:r>
              <a:rPr lang="tr-TR" dirty="0" smtClean="0"/>
              <a:t>Planlarda yakından uzağa, somuttan soyuta…ilkelerinden hareketle örnekler; yakın çevreden ve anlaşılabilir bir dil ile modüllerin çerçevesine uygun şekilde hazırlanacak.</a:t>
            </a:r>
          </a:p>
          <a:p>
            <a:r>
              <a:rPr lang="tr-TR" dirty="0" smtClean="0"/>
              <a:t>Planlarda öngörülen bütün tatiller işlenerek doğru zaman planlamasına dikkat edilmelidir.</a:t>
            </a:r>
          </a:p>
          <a:p>
            <a:r>
              <a:rPr lang="tr-TR" dirty="0" smtClean="0"/>
              <a:t>Planlarda uygulanacak yöntemler, kullanılacak araç-gereçler mutlaka ve uygulanabilir nitelikte işlenecek.</a:t>
            </a:r>
          </a:p>
          <a:p>
            <a:r>
              <a:rPr lang="tr-TR" dirty="0" smtClean="0"/>
              <a:t>Dersler zümre kararları  ve kurs planlaması çerçevesinde işlenecek…</a:t>
            </a:r>
            <a:endParaRPr lang="tr-TR" dirty="0"/>
          </a:p>
        </p:txBody>
      </p:sp>
      <p:sp>
        <p:nvSpPr>
          <p:cNvPr id="3" name="Başlık 2"/>
          <p:cNvSpPr>
            <a:spLocks noGrp="1"/>
          </p:cNvSpPr>
          <p:nvPr>
            <p:ph type="title"/>
          </p:nvPr>
        </p:nvSpPr>
        <p:spPr/>
        <p:txBody>
          <a:bodyPr/>
          <a:lstStyle/>
          <a:p>
            <a:r>
              <a:rPr lang="tr-TR" dirty="0" smtClean="0"/>
              <a:t>Kurs Planları</a:t>
            </a:r>
            <a:endParaRPr lang="tr-TR" dirty="0"/>
          </a:p>
        </p:txBody>
      </p:sp>
    </p:spTree>
    <p:extLst>
      <p:ext uri="{BB962C8B-B14F-4D97-AF65-F5344CB8AC3E}">
        <p14:creationId xmlns:p14="http://schemas.microsoft.com/office/powerpoint/2010/main" val="2693231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62500" lnSpcReduction="20000"/>
          </a:bodyPr>
          <a:lstStyle/>
          <a:p>
            <a:r>
              <a:rPr lang="tr-TR" dirty="0" smtClean="0"/>
              <a:t>hbogm.meb.gov.tr, </a:t>
            </a:r>
            <a:r>
              <a:rPr lang="tr-TR" dirty="0" smtClean="0"/>
              <a:t>Kurum  </a:t>
            </a:r>
            <a:r>
              <a:rPr lang="tr-TR" dirty="0" smtClean="0"/>
              <a:t>Web sitelerindeki duyuru ve haberleri sürekli takip eder.</a:t>
            </a:r>
          </a:p>
          <a:p>
            <a:r>
              <a:rPr lang="tr-TR" dirty="0" smtClean="0"/>
              <a:t>Emeklilik, çocuk, evlenme, boşanma, sağlık raporu, derslerde meydana gelen kaza/olayları kurum müdürlüğüne veya ilgili müdür yardımcısına derhal bildirecek.</a:t>
            </a:r>
          </a:p>
          <a:p>
            <a:r>
              <a:rPr lang="tr-TR" dirty="0" smtClean="0"/>
              <a:t>Dersliğini kurum standartları, hijyen, </a:t>
            </a:r>
            <a:r>
              <a:rPr lang="tr-TR" dirty="0" err="1" smtClean="0"/>
              <a:t>isg</a:t>
            </a:r>
            <a:r>
              <a:rPr lang="tr-TR" dirty="0"/>
              <a:t> </a:t>
            </a:r>
            <a:r>
              <a:rPr lang="tr-TR" dirty="0" smtClean="0"/>
              <a:t>(</a:t>
            </a:r>
            <a:r>
              <a:rPr lang="tr-TR" dirty="0" err="1" smtClean="0"/>
              <a:t>ilkardım</a:t>
            </a:r>
            <a:r>
              <a:rPr lang="tr-TR" dirty="0" smtClean="0"/>
              <a:t>, yangın vb.) göre düzenler. Ayrıca sınıf düzenleme kurallarına uyar( Pano, bayrak, masa, sandalye, sıra düzeni vs.)</a:t>
            </a:r>
          </a:p>
          <a:p>
            <a:r>
              <a:rPr lang="tr-TR" dirty="0" smtClean="0"/>
              <a:t>Giyim- Temsil</a:t>
            </a:r>
          </a:p>
          <a:p>
            <a:r>
              <a:rPr lang="tr-TR" dirty="0" smtClean="0"/>
              <a:t>Demirbaşları kullanma ve koruma</a:t>
            </a:r>
          </a:p>
          <a:p>
            <a:r>
              <a:rPr lang="tr-TR" dirty="0" smtClean="0"/>
              <a:t>Sınavlarını modüllerde belirlenen ölçme standartlarına göre yapması ve değerlendirmelerde adil ve öğretici olması</a:t>
            </a:r>
          </a:p>
          <a:p>
            <a:r>
              <a:rPr lang="tr-TR" dirty="0" smtClean="0"/>
              <a:t>Verilen nöbet görevlerini yaparlar</a:t>
            </a:r>
          </a:p>
          <a:p>
            <a:r>
              <a:rPr lang="tr-TR" dirty="0" smtClean="0"/>
              <a:t>Kurumun hazırladığı eğitimlere katılır</a:t>
            </a:r>
          </a:p>
          <a:p>
            <a:r>
              <a:rPr lang="tr-TR" dirty="0" smtClean="0"/>
              <a:t>Saha çalışması çerçevesinde düzenlenen tanıtım faaliyetlerine etkin katılımda bulunur</a:t>
            </a:r>
          </a:p>
          <a:p>
            <a:r>
              <a:rPr lang="tr-TR" dirty="0" smtClean="0"/>
              <a:t>Meslek Kurslarında mutlaka alanıyla ilgili sergi, diğer alanlarda yarışma, göster benzeri faaliyetler düzenler.</a:t>
            </a:r>
          </a:p>
          <a:p>
            <a:r>
              <a:rPr lang="tr-TR" dirty="0" smtClean="0"/>
              <a:t>Kurumdan temin ettiği materyalleri kurumsal bilinçle görünür kılarak kullanır.</a:t>
            </a:r>
            <a:endParaRPr lang="tr-TR" dirty="0"/>
          </a:p>
        </p:txBody>
      </p:sp>
      <p:sp>
        <p:nvSpPr>
          <p:cNvPr id="3" name="Başlık 2"/>
          <p:cNvSpPr>
            <a:spLocks noGrp="1"/>
          </p:cNvSpPr>
          <p:nvPr>
            <p:ph type="title"/>
          </p:nvPr>
        </p:nvSpPr>
        <p:spPr/>
        <p:txBody>
          <a:bodyPr/>
          <a:lstStyle/>
          <a:p>
            <a:r>
              <a:rPr lang="tr-TR" sz="3600" dirty="0" smtClean="0">
                <a:solidFill>
                  <a:srgbClr val="FF0000"/>
                </a:solidFill>
              </a:rPr>
              <a:t>Usta Öğreticilerin Dikkat Edecekleri Genel Hususlar</a:t>
            </a:r>
            <a:endParaRPr lang="tr-TR" sz="3600" dirty="0">
              <a:solidFill>
                <a:srgbClr val="FF0000"/>
              </a:solidFill>
            </a:endParaRPr>
          </a:p>
        </p:txBody>
      </p:sp>
    </p:spTree>
    <p:extLst>
      <p:ext uri="{BB962C8B-B14F-4D97-AF65-F5344CB8AC3E}">
        <p14:creationId xmlns:p14="http://schemas.microsoft.com/office/powerpoint/2010/main" val="2681333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US\Desktop\Toplantı\e yaygın giriş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5400600"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868144" y="2426616"/>
            <a:ext cx="3096344" cy="923330"/>
          </a:xfrm>
          <a:prstGeom prst="rect">
            <a:avLst/>
          </a:prstGeom>
          <a:noFill/>
        </p:spPr>
        <p:txBody>
          <a:bodyPr wrap="square" rtlCol="0">
            <a:spAutoFit/>
          </a:bodyPr>
          <a:lstStyle/>
          <a:p>
            <a:r>
              <a:rPr lang="tr-TR" dirty="0" smtClean="0"/>
              <a:t>Giriş;  Kullanıcı Adı, Şifre </a:t>
            </a:r>
          </a:p>
          <a:p>
            <a:r>
              <a:rPr lang="tr-TR" dirty="0" smtClean="0"/>
              <a:t>ve Doğrulama Kodu ile sağlanabilir.</a:t>
            </a:r>
            <a:endParaRPr lang="tr-TR" dirty="0"/>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Toplantı\e yaygın giriş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2"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860032" y="2492896"/>
            <a:ext cx="3600400" cy="646331"/>
          </a:xfrm>
          <a:prstGeom prst="rect">
            <a:avLst/>
          </a:prstGeom>
          <a:noFill/>
        </p:spPr>
        <p:txBody>
          <a:bodyPr wrap="square" rtlCol="0">
            <a:spAutoFit/>
          </a:bodyPr>
          <a:lstStyle/>
          <a:p>
            <a:r>
              <a:rPr lang="tr-TR" dirty="0" smtClean="0">
                <a:solidFill>
                  <a:srgbClr val="002060"/>
                </a:solidFill>
              </a:rPr>
              <a:t>Açılan ekranda Sol üstte yer alan Kurum İşlemleri seçilir.. </a:t>
            </a:r>
            <a:endParaRPr lang="tr-TR" dirty="0">
              <a:solidFill>
                <a:srgbClr val="00206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Toplantı\e yaygın giriş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89" y="332656"/>
            <a:ext cx="8352928" cy="299694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SUS\Desktop\Toplantı\e yaygın giriş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06" y="3573016"/>
            <a:ext cx="8392158"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031922" y="4509120"/>
            <a:ext cx="3672408" cy="1200329"/>
          </a:xfrm>
          <a:prstGeom prst="rect">
            <a:avLst/>
          </a:prstGeom>
          <a:noFill/>
        </p:spPr>
        <p:txBody>
          <a:bodyPr wrap="square" rtlCol="0">
            <a:spAutoFit/>
          </a:bodyPr>
          <a:lstStyle/>
          <a:p>
            <a:r>
              <a:rPr lang="tr-TR" dirty="0" smtClean="0">
                <a:solidFill>
                  <a:srgbClr val="002060"/>
                </a:solidFill>
              </a:rPr>
              <a:t>Sırası ile Kurs işlemleri / Kurs Kursiyer İşlemleri seçilerek Devam Devamsızlık  ve Not İşlemlerine başlanabilir..</a:t>
            </a:r>
            <a:endParaRPr lang="tr-TR" dirty="0">
              <a:solidFill>
                <a:srgbClr val="002060"/>
              </a:solidFill>
            </a:endParaRPr>
          </a:p>
        </p:txBody>
      </p:sp>
      <p:sp>
        <p:nvSpPr>
          <p:cNvPr id="3" name="Metin kutusu 2"/>
          <p:cNvSpPr txBox="1"/>
          <p:nvPr/>
        </p:nvSpPr>
        <p:spPr>
          <a:xfrm>
            <a:off x="8316416" y="836712"/>
            <a:ext cx="300082" cy="369332"/>
          </a:xfrm>
          <a:prstGeom prst="rect">
            <a:avLst/>
          </a:prstGeom>
          <a:noFill/>
        </p:spPr>
        <p:txBody>
          <a:bodyPr wrap="none" rtlCol="0">
            <a:spAutoFit/>
          </a:bodyPr>
          <a:lstStyle/>
          <a:p>
            <a:r>
              <a:rPr lang="tr-TR" dirty="0" smtClean="0">
                <a:solidFill>
                  <a:srgbClr val="002060"/>
                </a:solidFill>
              </a:rPr>
              <a:t>1</a:t>
            </a:r>
            <a:endParaRPr lang="tr-TR" dirty="0">
              <a:solidFill>
                <a:srgbClr val="002060"/>
              </a:solidFill>
            </a:endParaRPr>
          </a:p>
        </p:txBody>
      </p:sp>
      <p:sp>
        <p:nvSpPr>
          <p:cNvPr id="6" name="Metin kutusu 5"/>
          <p:cNvSpPr txBox="1"/>
          <p:nvPr/>
        </p:nvSpPr>
        <p:spPr>
          <a:xfrm>
            <a:off x="8219987" y="4129042"/>
            <a:ext cx="300082" cy="369332"/>
          </a:xfrm>
          <a:prstGeom prst="rect">
            <a:avLst/>
          </a:prstGeom>
          <a:noFill/>
        </p:spPr>
        <p:txBody>
          <a:bodyPr wrap="none" rtlCol="0">
            <a:spAutoFit/>
          </a:bodyPr>
          <a:lstStyle/>
          <a:p>
            <a:r>
              <a:rPr lang="tr-TR" dirty="0">
                <a:solidFill>
                  <a:srgbClr val="002060"/>
                </a:solidFill>
              </a:rPr>
              <a:t>2</a:t>
            </a: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Toplantı\e yaygın giriş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0010"/>
            <a:ext cx="8640960" cy="629533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148064" y="4077072"/>
            <a:ext cx="3096344" cy="1754326"/>
          </a:xfrm>
          <a:prstGeom prst="rect">
            <a:avLst/>
          </a:prstGeom>
          <a:noFill/>
        </p:spPr>
        <p:txBody>
          <a:bodyPr wrap="square" rtlCol="0">
            <a:spAutoFit/>
          </a:bodyPr>
          <a:lstStyle/>
          <a:p>
            <a:r>
              <a:rPr lang="tr-TR" dirty="0" smtClean="0">
                <a:solidFill>
                  <a:srgbClr val="002060"/>
                </a:solidFill>
              </a:rPr>
              <a:t>İşlem yapabileceğiniz </a:t>
            </a:r>
          </a:p>
          <a:p>
            <a:r>
              <a:rPr lang="tr-TR" dirty="0" smtClean="0">
                <a:solidFill>
                  <a:srgbClr val="002060"/>
                </a:solidFill>
              </a:rPr>
              <a:t>aktif olan </a:t>
            </a:r>
          </a:p>
          <a:p>
            <a:r>
              <a:rPr lang="tr-TR" dirty="0" smtClean="0">
                <a:solidFill>
                  <a:srgbClr val="002060"/>
                </a:solidFill>
              </a:rPr>
              <a:t>kurslar ekrana gelmektedir. Veri girişi yapılmak istenen kursun İşlemler bölümü seçilir..</a:t>
            </a:r>
            <a:endParaRPr lang="tr-TR" dirty="0">
              <a:solidFill>
                <a:srgbClr val="00206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Toplantı\e yaygın giriş 7 not giriş devamsız giri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4067"/>
            <a:ext cx="8568952" cy="622530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020272" y="2624628"/>
            <a:ext cx="1872208" cy="2308324"/>
          </a:xfrm>
          <a:prstGeom prst="rect">
            <a:avLst/>
          </a:prstGeom>
          <a:noFill/>
        </p:spPr>
        <p:txBody>
          <a:bodyPr wrap="square" rtlCol="0">
            <a:spAutoFit/>
          </a:bodyPr>
          <a:lstStyle/>
          <a:p>
            <a:r>
              <a:rPr lang="tr-TR" dirty="0" smtClean="0">
                <a:solidFill>
                  <a:srgbClr val="002060"/>
                </a:solidFill>
              </a:rPr>
              <a:t>Usta Öğretici Devam/Devamsızlık girişi ile Her bir Modülün Not girişini bu ekrandan yapabilir.</a:t>
            </a:r>
            <a:endParaRPr lang="tr-TR" dirty="0">
              <a:solidFill>
                <a:srgbClr val="00206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Toplantı\e yaygın girişi 8 devamsız ö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020272" y="2624628"/>
            <a:ext cx="1872208" cy="3416320"/>
          </a:xfrm>
          <a:prstGeom prst="rect">
            <a:avLst/>
          </a:prstGeom>
          <a:noFill/>
        </p:spPr>
        <p:txBody>
          <a:bodyPr wrap="square" rtlCol="0">
            <a:spAutoFit/>
          </a:bodyPr>
          <a:lstStyle/>
          <a:p>
            <a:r>
              <a:rPr lang="tr-TR" dirty="0" smtClean="0">
                <a:solidFill>
                  <a:srgbClr val="002060"/>
                </a:solidFill>
              </a:rPr>
              <a:t>Örneğin 8 Numarada yer alan IŞIL SU, 15.05.2017 Pazartesi, 3 saatlik dersin kaç saatinde devamsız ise ilgili kısma o kadar saat işlenir. </a:t>
            </a:r>
            <a:r>
              <a:rPr lang="tr-TR" dirty="0" smtClean="0">
                <a:solidFill>
                  <a:srgbClr val="FF0000"/>
                </a:solidFill>
              </a:rPr>
              <a:t>Devam işlenmez.</a:t>
            </a:r>
            <a:endParaRPr lang="tr-TR" dirty="0">
              <a:solidFill>
                <a:srgbClr val="FF000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Toplantı\e yaygın giriş 9 not giriş ö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96944" cy="61926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7164288" y="2276872"/>
            <a:ext cx="1872208" cy="2862322"/>
          </a:xfrm>
          <a:prstGeom prst="rect">
            <a:avLst/>
          </a:prstGeom>
          <a:noFill/>
        </p:spPr>
        <p:txBody>
          <a:bodyPr wrap="square" rtlCol="0">
            <a:spAutoFit/>
          </a:bodyPr>
          <a:lstStyle/>
          <a:p>
            <a:r>
              <a:rPr lang="tr-TR" dirty="0" smtClean="0">
                <a:solidFill>
                  <a:srgbClr val="002060"/>
                </a:solidFill>
              </a:rPr>
              <a:t>Solda not girişi yapılmayı bekleyen 7 modül bulunmaktadır. Her bir Modüle Uygulama veya varsa Pratik notu girilmelidir.</a:t>
            </a:r>
            <a:endParaRPr lang="tr-TR" dirty="0">
              <a:solidFill>
                <a:srgbClr val="FF0000"/>
              </a:solidFill>
            </a:endParaRPr>
          </a:p>
        </p:txBody>
      </p:sp>
    </p:spTree>
    <p:extLst>
      <p:ext uri="{BB962C8B-B14F-4D97-AF65-F5344CB8AC3E}">
        <p14:creationId xmlns:p14="http://schemas.microsoft.com/office/powerpoint/2010/main" val="184122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573</TotalTime>
  <Words>1011</Words>
  <Application>Microsoft Office PowerPoint</Application>
  <PresentationFormat>Ekran Gösterisi (4:3)</PresentationFormat>
  <Paragraphs>100</Paragraphs>
  <Slides>28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28</vt:i4>
      </vt:variant>
    </vt:vector>
  </HeadingPairs>
  <TitlesOfParts>
    <vt:vector size="31" baseType="lpstr">
      <vt:lpstr>Book Antiqua</vt:lpstr>
      <vt:lpstr>Wingdings</vt:lpstr>
      <vt:lpstr>Cilt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Zümre Planları</vt:lpstr>
      <vt:lpstr>Kurs Planları</vt:lpstr>
      <vt:lpstr>Usta Öğreticilerin Dikkat Edecekleri Genel Hususlar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Kullanıcı</cp:lastModifiedBy>
  <cp:revision>69</cp:revision>
  <dcterms:created xsi:type="dcterms:W3CDTF">2017-08-09T10:21:40Z</dcterms:created>
  <dcterms:modified xsi:type="dcterms:W3CDTF">2017-09-17T16:47:40Z</dcterms:modified>
</cp:coreProperties>
</file>